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6" r:id="rId3"/>
    <p:sldId id="292" r:id="rId4"/>
    <p:sldId id="269" r:id="rId5"/>
    <p:sldId id="270" r:id="rId6"/>
    <p:sldId id="271" r:id="rId7"/>
    <p:sldId id="272" r:id="rId8"/>
    <p:sldId id="279" r:id="rId9"/>
    <p:sldId id="289" r:id="rId10"/>
    <p:sldId id="290" r:id="rId11"/>
    <p:sldId id="291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4" autoAdjust="0"/>
    <p:restoredTop sz="94660"/>
  </p:normalViewPr>
  <p:slideViewPr>
    <p:cSldViewPr>
      <p:cViewPr varScale="1">
        <p:scale>
          <a:sx n="83" d="100"/>
          <a:sy n="83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423A4-00EA-4E0F-9530-7D4102124FFA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8FD92-867F-4150-95F1-28CCB123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9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FD92-867F-4150-95F1-28CCB123161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CFFD-3E14-4E87-A268-FDBCDD1BF2C4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6D-2362-4F73-ADBF-B942C290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CFFD-3E14-4E87-A268-FDBCDD1BF2C4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6D-2362-4F73-ADBF-B942C290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CFFD-3E14-4E87-A268-FDBCDD1BF2C4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6D-2362-4F73-ADBF-B942C290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CFFD-3E14-4E87-A268-FDBCDD1BF2C4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6D-2362-4F73-ADBF-B942C290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CFFD-3E14-4E87-A268-FDBCDD1BF2C4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6D-2362-4F73-ADBF-B942C290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CFFD-3E14-4E87-A268-FDBCDD1BF2C4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6D-2362-4F73-ADBF-B942C290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CFFD-3E14-4E87-A268-FDBCDD1BF2C4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6D-2362-4F73-ADBF-B942C290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CFFD-3E14-4E87-A268-FDBCDD1BF2C4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6D-2362-4F73-ADBF-B942C290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CFFD-3E14-4E87-A268-FDBCDD1BF2C4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6D-2362-4F73-ADBF-B942C290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CFFD-3E14-4E87-A268-FDBCDD1BF2C4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6D-2362-4F73-ADBF-B942C290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CFFD-3E14-4E87-A268-FDBCDD1BF2C4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6D-2362-4F73-ADBF-B942C290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ECFFD-3E14-4E87-A268-FDBCDD1BF2C4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8A6D-2362-4F73-ADBF-B942C290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video/search?p=1&amp;filmId=15416105748866050638&amp;text=&#1076;&#1077;&#1090;&#1089;&#1082;&#1072;&#1103;%20&#1073;&#1077;&#1079;&#1086;&#1087;&#1072;&#1089;&#1085;&#1086;&#1089;&#1090;&#1100;%20&#1074;%20&#1080;&#1085;&#1090;&#1077;&#1088;&#1085;&#1077;&#1090;&#1077;%20&#1074;&#1080;&#1076;&#1077;&#1086;&amp;noreask=1&amp;path=wizard" TargetMode="External"/><Relationship Id="rId4" Type="http://schemas.openxmlformats.org/officeDocument/2006/relationships/hyperlink" Target="http://nsportal.ru/shkola/materialy-dlya-roditelei/library/2015/11/10/pamyatka-dlya-roditeley-chem-opasen-inter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7;&#1090;&#1089;&#1082;&#1072;&#1103;%20&#1073;&#1077;&#1079;&#1086;&#1087;&#1072;&#1089;&#1085;&#1086;&#1089;&#1090;&#1100;%20&#1074;%20&#1080;&#1085;&#1090;&#1077;&#1088;&#1085;&#1077;&#1090;&#1077;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7;&#1058;&#1040;&#1056;&#1054;&#1045;\&#1057;&#1045;&#1052;&#1048;&#1053;&#1040;&#1056;%2015.12.2016\&#1044;&#1077;&#1090;&#1089;&#1082;&#1072;&#1103;%20&#1073;&#1077;&#1079;&#1086;&#1087;&#1072;&#1089;&#1085;&#1086;&#1089;&#1090;&#1100;%20&#1074;%20&#1080;&#1085;&#1090;&#1077;&#1088;&#1085;&#1077;&#1090;&#1077;.mp4" TargetMode="External"/><Relationship Id="rId5" Type="http://schemas.openxmlformats.org/officeDocument/2006/relationships/image" Target="../media/image3.png"/><Relationship Id="rId4" Type="http://schemas.openxmlformats.org/officeDocument/2006/relationships/hyperlink" Target="file:///C:\Users\User\Desktop\&#1076;&#1083;&#1103;%20&#1056;&#1054;&#1044;&#1048;&#1058;&#1045;&#1051;&#1068;&#1057;&#1050;&#1054;&#1043;&#1054;%20&#1057;&#1054;&#1041;&#1056;&#1040;&#1053;&#1048;&#1071;%20&#1041;&#1045;&#1047;&#1054;&#1055;&#1040;&#1057;&#1053;&#1067;&#1049;%20&#1048;&#1053;&#1058;&#1045;&#1056;&#1053;&#1045;&#1058;\&#1044;&#1077;&#1090;&#1089;&#1082;&#1072;&#1103;%20&#1073;&#1077;&#1079;&#1086;&#1087;&#1072;&#1089;&#1085;&#1086;&#1089;&#1090;&#1100;%20&#1074;%20&#1080;&#1085;&#1090;&#1077;&#1088;&#1085;&#1077;&#1090;&#1077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hyperlink" Target="http://www.kaspersky.ru/rod_control?&amp;campaign=kl_direct_rodk&amp;thru=referer1=kl_direct&amp;referer2=kl_direct_rodk" TargetMode="External"/><Relationship Id="rId7" Type="http://schemas.openxmlformats.org/officeDocument/2006/relationships/hyperlink" Target="http://explore.live.com/windows-live-family-safety" TargetMode="External"/><Relationship Id="rId12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ducts.drweb.com/home/?lng=ru" TargetMode="External"/><Relationship Id="rId11" Type="http://schemas.openxmlformats.org/officeDocument/2006/relationships/hyperlink" Target="http://odindoma.org/faq/" TargetMode="External"/><Relationship Id="rId5" Type="http://schemas.openxmlformats.org/officeDocument/2006/relationships/hyperlink" Target="https://www.avira.com/ru/for-home" TargetMode="External"/><Relationship Id="rId10" Type="http://schemas.openxmlformats.org/officeDocument/2006/relationships/hyperlink" Target="http://www.kindergate.ru/product" TargetMode="External"/><Relationship Id="rId4" Type="http://schemas.openxmlformats.org/officeDocument/2006/relationships/hyperlink" Target="http://www.viruslab.ru/products/home/" TargetMode="External"/><Relationship Id="rId9" Type="http://schemas.openxmlformats.org/officeDocument/2006/relationships/hyperlink" Target="http://www.cybermama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91264" cy="45693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РОДИТЕЛЬСКИЙ КОНТРОЛЬ И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БЕЗОПАСНЫЙ ИНТЕРНЕТ.</a:t>
            </a:r>
          </a:p>
        </p:txBody>
      </p:sp>
      <p:pic>
        <p:nvPicPr>
          <p:cNvPr id="25608" name="Picture 8" descr="http://dod-piligrim.ru/wp-content/uploads/intern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417374"/>
            <a:ext cx="3286148" cy="344062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287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016" y="260648"/>
            <a:ext cx="762140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andrei-kurgan9.ucoz.ru/jhh/plakat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560840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Использованные ресурсы:</a:t>
            </a:r>
          </a:p>
          <a:p>
            <a:r>
              <a:rPr lang="en-US" dirty="0" smtClean="0">
                <a:hlinkClick r:id="rId4"/>
              </a:rPr>
              <a:t>http://nsportal.ru/shkola/materialy-dlya-roditelei/library/2015/11/10/pamyatka-dlya-roditeley-chem-opasen-internet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5"/>
              </a:rPr>
              <a:t>https://yandex.ru/video/search?p=1&amp;filmId=15416105748866050638&amp;text=</a:t>
            </a:r>
            <a:r>
              <a:rPr lang="ru-RU" dirty="0" smtClean="0">
                <a:hlinkClick r:id="rId5"/>
              </a:rPr>
              <a:t>детская%20безопасность%20в%20интернете%20видео&amp;</a:t>
            </a:r>
            <a:r>
              <a:rPr lang="en-US" dirty="0" err="1" smtClean="0">
                <a:hlinkClick r:id="rId5"/>
              </a:rPr>
              <a:t>noreask</a:t>
            </a:r>
            <a:r>
              <a:rPr lang="en-US" dirty="0" smtClean="0">
                <a:hlinkClick r:id="rId5"/>
              </a:rPr>
              <a:t>=1&amp;path=wizard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РОДИТЕЛЬСКИЙ КОНТРОЛЬ</a:t>
            </a:r>
            <a:endParaRPr lang="ru-RU" b="1" dirty="0"/>
          </a:p>
        </p:txBody>
      </p:sp>
      <p:pic>
        <p:nvPicPr>
          <p:cNvPr id="4" name="Рисунок 4" descr="Рисунок 2. Способы использования Интернета детьми от 5 до 14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68" y="1628800"/>
            <a:ext cx="8570940" cy="47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9600" dirty="0" smtClean="0">
                <a:hlinkClick r:id="rId3" action="ppaction://hlinkfile"/>
              </a:rPr>
              <a:t>Детская безопасность в интернете.</a:t>
            </a:r>
            <a:r>
              <a:rPr lang="en-US" sz="9600" dirty="0" smtClean="0">
                <a:hlinkClick r:id="rId3" action="ppaction://hlinkfile"/>
              </a:rPr>
              <a:t>mp4</a:t>
            </a:r>
            <a:endParaRPr lang="ru-RU" sz="9600" dirty="0"/>
          </a:p>
        </p:txBody>
      </p:sp>
      <p:pic>
        <p:nvPicPr>
          <p:cNvPr id="4" name="Детская безопасность в интернете.mp4">
            <a:hlinkClick r:id="rId4" action="ppaction://hlinkfile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БЕЗОПАСНОСТЬ. </a:t>
            </a:r>
            <a:br>
              <a:rPr lang="ru-RU" b="1" dirty="0" smtClean="0"/>
            </a:br>
            <a:r>
              <a:rPr lang="ru-RU" b="1" dirty="0" smtClean="0"/>
              <a:t>ЧТО НЕОБХОДИМО ЗНАТЬ РОДИТЕЛЯМ?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http://www.biblio-ksl.ru/kcfinder/upload/images/news/2012-09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1296421" cy="1117907"/>
          </a:xfrm>
          <a:prstGeom prst="rect">
            <a:avLst/>
          </a:prstGeom>
          <a:noFill/>
        </p:spPr>
      </p:pic>
      <p:pic>
        <p:nvPicPr>
          <p:cNvPr id="27652" name="Picture 4" descr="http://i992.photobucket.com/albums/af42/getinthehouse/blog%20and%20web%20clipart/2048_laptop_holding_a_glo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1484784"/>
            <a:ext cx="1368152" cy="1567324"/>
          </a:xfrm>
          <a:prstGeom prst="rect">
            <a:avLst/>
          </a:prstGeom>
          <a:noFill/>
        </p:spPr>
      </p:pic>
      <p:pic>
        <p:nvPicPr>
          <p:cNvPr id="27654" name="Picture 6" descr="https://realistic.photos/items/10/06/31/96/20/live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454724"/>
            <a:ext cx="2106699" cy="1403276"/>
          </a:xfrm>
          <a:prstGeom prst="rect">
            <a:avLst/>
          </a:prstGeom>
          <a:noFill/>
        </p:spPr>
      </p:pic>
      <p:sp>
        <p:nvSpPr>
          <p:cNvPr id="7" name="Выноска со стрелкой влево 6"/>
          <p:cNvSpPr/>
          <p:nvPr/>
        </p:nvSpPr>
        <p:spPr>
          <a:xfrm>
            <a:off x="1259632" y="1412776"/>
            <a:ext cx="2952328" cy="1202432"/>
          </a:xfrm>
          <a:prstGeom prst="leftArrowCallout">
            <a:avLst>
              <a:gd name="adj1" fmla="val 22660"/>
              <a:gd name="adj2" fmla="val 25000"/>
              <a:gd name="adj3" fmla="val 25000"/>
              <a:gd name="adj4" fmla="val 8599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ЗНАТЬ</a:t>
            </a:r>
            <a:r>
              <a:rPr lang="ru-RU" b="1" dirty="0" smtClean="0">
                <a:solidFill>
                  <a:schemeClr val="tx1"/>
                </a:solidFill>
              </a:rPr>
              <a:t> виды </a:t>
            </a:r>
            <a:r>
              <a:rPr lang="ru-RU" b="1" dirty="0" err="1" smtClean="0">
                <a:solidFill>
                  <a:schemeClr val="tx1"/>
                </a:solidFill>
              </a:rPr>
              <a:t>Интернет-угроз</a:t>
            </a:r>
            <a:r>
              <a:rPr lang="ru-RU" b="1" dirty="0" smtClean="0">
                <a:solidFill>
                  <a:schemeClr val="tx1"/>
                </a:solidFill>
              </a:rPr>
              <a:t>, уметь их распознать и предотвратить. </a:t>
            </a:r>
          </a:p>
          <a:p>
            <a:pPr algn="ctr"/>
            <a:endParaRPr lang="ru-RU" dirty="0"/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4499992" y="1556792"/>
            <a:ext cx="3312368" cy="1584176"/>
          </a:xfrm>
          <a:prstGeom prst="rightArrowCallout">
            <a:avLst>
              <a:gd name="adj1" fmla="val 25000"/>
              <a:gd name="adj2" fmla="val 25000"/>
              <a:gd name="adj3" fmla="val 24112"/>
              <a:gd name="adj4" fmla="val 7991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РАССКАЗАТЬ</a:t>
            </a:r>
            <a:r>
              <a:rPr lang="ru-RU" b="1" dirty="0" smtClean="0">
                <a:solidFill>
                  <a:schemeClr val="tx1"/>
                </a:solidFill>
              </a:rPr>
              <a:t> детям о виртуальном мире как можно больше, о его возможностях и опасностях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788024" y="3356992"/>
            <a:ext cx="4104456" cy="2232248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ПРОАНАЛИЗИРОВАТЬ </a:t>
            </a:r>
            <a:r>
              <a:rPr lang="ru-RU" b="1" dirty="0" smtClean="0">
                <a:solidFill>
                  <a:schemeClr val="tx1"/>
                </a:solidFill>
              </a:rPr>
              <a:t> и затем вместе с детьми </a:t>
            </a:r>
            <a:r>
              <a:rPr lang="ru-RU" b="1" dirty="0" smtClean="0">
                <a:solidFill>
                  <a:srgbClr val="FF0000"/>
                </a:solidFill>
              </a:rPr>
              <a:t>ИЗУЧИТЬ</a:t>
            </a:r>
            <a:r>
              <a:rPr lang="ru-RU" b="1" dirty="0" smtClean="0">
                <a:solidFill>
                  <a:schemeClr val="tx1"/>
                </a:solidFill>
              </a:rPr>
              <a:t> интересные и полезные Интернет-ресурсы по безопасному поведению в сети Интернет. </a:t>
            </a:r>
          </a:p>
          <a:p>
            <a:pPr algn="ctr"/>
            <a:endParaRPr lang="ru-RU" dirty="0"/>
          </a:p>
        </p:txBody>
      </p:sp>
      <p:pic>
        <p:nvPicPr>
          <p:cNvPr id="27656" name="Picture 8" descr="http://alt-dsosh.edusite.ru/images/3161f-free-worldwide-calling-along-with-voip-internet-phone-serv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092054"/>
            <a:ext cx="2341062" cy="1765946"/>
          </a:xfrm>
          <a:prstGeom prst="rect">
            <a:avLst/>
          </a:prstGeom>
          <a:noFill/>
        </p:spPr>
      </p:pic>
      <p:sp>
        <p:nvSpPr>
          <p:cNvPr id="12" name="Выноска со стрелкой вниз 11"/>
          <p:cNvSpPr/>
          <p:nvPr/>
        </p:nvSpPr>
        <p:spPr>
          <a:xfrm>
            <a:off x="179512" y="3356992"/>
            <a:ext cx="4499992" cy="216024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Необходимо </a:t>
            </a:r>
            <a:r>
              <a:rPr lang="ru-RU" b="1" dirty="0" smtClean="0">
                <a:solidFill>
                  <a:srgbClr val="FF0000"/>
                </a:solidFill>
              </a:rPr>
              <a:t>НАУЧИТЬ </a:t>
            </a:r>
            <a:r>
              <a:rPr lang="ru-RU" b="1" dirty="0" smtClean="0">
                <a:solidFill>
                  <a:schemeClr val="tx1"/>
                </a:solidFill>
              </a:rPr>
              <a:t>детей  как реагировать на нежелательный и агрессивный </a:t>
            </a:r>
            <a:r>
              <a:rPr lang="ru-RU" b="1" dirty="0" err="1" smtClean="0">
                <a:solidFill>
                  <a:schemeClr val="tx1"/>
                </a:solidFill>
              </a:rPr>
              <a:t>контент</a:t>
            </a:r>
            <a:r>
              <a:rPr lang="ru-RU" b="1" dirty="0" smtClean="0">
                <a:solidFill>
                  <a:schemeClr val="tx1"/>
                </a:solidFill>
              </a:rPr>
              <a:t> в Интернете, рассказать куда в подобном случае они могут обратится.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СПОСОБЫ РОДИТЕЛЬСКОГО КОНТРОЛЯ</a:t>
            </a:r>
            <a:endParaRPr lang="ru-RU" b="1" dirty="0"/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755576" y="2060848"/>
            <a:ext cx="2592288" cy="1260720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антивирусные программы</a:t>
            </a:r>
            <a:endParaRPr lang="ru-RU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3491880" y="1700808"/>
            <a:ext cx="4680520" cy="19442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Kaspersky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 Internet Security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 2012 и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 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Kaspersky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 CRYSTAL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Panda Internet Security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Avira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 Premium Security Suite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Dr.Web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 Security Space</a:t>
            </a: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Microsoft Windows Live Family Safety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>
            <a:hlinkClick r:id="rId8" action="ppaction://hlinksldjump"/>
          </p:cNvPr>
          <p:cNvSpPr/>
          <p:nvPr/>
        </p:nvSpPr>
        <p:spPr>
          <a:xfrm>
            <a:off x="4788024" y="3933056"/>
            <a:ext cx="3528392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Crawler Parental Control 1.1</a:t>
            </a: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KidsControl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2.02</a:t>
            </a: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ParentalControl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Bar 5.22</a:t>
            </a: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Spector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6.0</a:t>
            </a: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КиберМама</a:t>
            </a: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KinderGate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ОдинДома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Блок-схема: задержка 6"/>
          <p:cNvSpPr/>
          <p:nvPr/>
        </p:nvSpPr>
        <p:spPr>
          <a:xfrm>
            <a:off x="1475656" y="4653136"/>
            <a:ext cx="3168352" cy="1260720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8" action="ppaction://hlinksldjump"/>
              </a:rPr>
              <a:t>специально созданные утилиты (программы)</a:t>
            </a:r>
            <a:endParaRPr lang="ru-RU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708" name="Picture 12" descr="http://centralmart.ru/image/data/images/security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324544" y="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5576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3573" y="2924944"/>
            <a:ext cx="5350427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36096" y="980728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АНТИВИРУСНЫЕ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085184"/>
            <a:ext cx="2501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ПРОГРАММЫ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2408" y="2754306"/>
            <a:ext cx="5471592" cy="410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4407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36096" y="980728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АНТИВИРУСНЫЕ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085184"/>
            <a:ext cx="2501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ПРОГРАММЫ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29647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455622"/>
            <a:ext cx="4536504" cy="3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detiseti.ru/images/library/articles/kidscontrol_access_schedu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392488" cy="3356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41490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СПЕЦИАЛЬНЫЕ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5373216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ПРОГРАММЫ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120680" cy="413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92277"/>
            <a:ext cx="8964488" cy="23657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/>
              <a:t>ПУСК         ПАНЕЛЬ УПРАВЛЕНИЯ</a:t>
            </a:r>
          </a:p>
          <a:p>
            <a:pPr algn="ctr">
              <a:buNone/>
            </a:pPr>
            <a:r>
              <a:rPr lang="ru-RU" dirty="0" smtClean="0"/>
              <a:t>    Здесь выбираем профиль пользователя, в котором работает  ребёнок: именно на него настраиваются ограничения.</a:t>
            </a:r>
          </a:p>
          <a:p>
            <a:pPr algn="ctr">
              <a:buNone/>
            </a:pPr>
            <a:r>
              <a:rPr lang="ru-RU" dirty="0" smtClean="0"/>
              <a:t>    Если у вас один профиль, то вам нужно создать специальный профиль (учётную запись) для ребёнка.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059832" y="5085184"/>
            <a:ext cx="57606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1520" y="0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УСТАНОВКА ФУНКЦИИ РОДИТЕЛЬСКОГО КОНТРОЛЯ </a:t>
            </a:r>
            <a:endParaRPr lang="en-US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В ОПЕРАЦИОННОЙ СИСТЕМЕ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Windows 7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178</Words>
  <Application>Microsoft Office PowerPoint</Application>
  <PresentationFormat>Экран (4:3)</PresentationFormat>
  <Paragraphs>43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РОДИТЕЛЬСКИЙ КОНТРОЛЬ</vt:lpstr>
      <vt:lpstr>Детская безопасность в интернете.mp4</vt:lpstr>
      <vt:lpstr>БЕЗОПАСНОСТЬ.  ЧТО НЕОБХОДИМО ЗНАТЬ РОДИТЕЛЯМ?</vt:lpstr>
      <vt:lpstr>СПОСОБЫ РОДИТЕЛЬСКОГО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Евроеть</dc:creator>
  <cp:lastModifiedBy>User</cp:lastModifiedBy>
  <cp:revision>38</cp:revision>
  <dcterms:created xsi:type="dcterms:W3CDTF">2016-12-08T18:07:36Z</dcterms:created>
  <dcterms:modified xsi:type="dcterms:W3CDTF">2017-04-06T11:44:41Z</dcterms:modified>
</cp:coreProperties>
</file>