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4" r:id="rId7"/>
    <p:sldId id="296" r:id="rId8"/>
    <p:sldId id="267" r:id="rId9"/>
    <p:sldId id="268" r:id="rId10"/>
    <p:sldId id="269" r:id="rId11"/>
    <p:sldId id="271" r:id="rId12"/>
    <p:sldId id="272" r:id="rId13"/>
    <p:sldId id="278" r:id="rId14"/>
    <p:sldId id="277" r:id="rId15"/>
    <p:sldId id="276" r:id="rId16"/>
    <p:sldId id="280" r:id="rId17"/>
    <p:sldId id="281" r:id="rId18"/>
    <p:sldId id="282" r:id="rId19"/>
    <p:sldId id="283" r:id="rId20"/>
    <p:sldId id="290" r:id="rId21"/>
    <p:sldId id="298" r:id="rId22"/>
    <p:sldId id="297" r:id="rId23"/>
    <p:sldId id="291" r:id="rId24"/>
    <p:sldId id="29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kpro.ru/content/view/2488/623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605spb.ru/images/nachskola/orkse/osn_islam_kult.pdf" TargetMode="External"/><Relationship Id="rId7" Type="http://schemas.openxmlformats.org/officeDocument/2006/relationships/hyperlink" Target="https://605spb.ru/images/nachskola/orkse/osn_svetsk.pdf" TargetMode="External"/><Relationship Id="rId2" Type="http://schemas.openxmlformats.org/officeDocument/2006/relationships/hyperlink" Target="https://605spb.ru/images/nachskola/orkse/osn_budd_kult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605spb.ru/images/nachskola/orkse/osn_mir_rel_kult.pdf" TargetMode="External"/><Relationship Id="rId5" Type="http://schemas.openxmlformats.org/officeDocument/2006/relationships/hyperlink" Target="https://605spb.ru/images/nachskola/orkse/osn_prav_kult.pdf" TargetMode="External"/><Relationship Id="rId4" Type="http://schemas.openxmlformats.org/officeDocument/2006/relationships/hyperlink" Target="https://605spb.ru/images/nachskola/orkse/osn_iud_kult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prosv.ru/umk/ork/default.aspx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eoro.ru/wp-content/uploads/2012/01/www.gumfak.ru" TargetMode="External"/><Relationship Id="rId3" Type="http://schemas.openxmlformats.org/officeDocument/2006/relationships/hyperlink" Target="http://www.museum.ru/" TargetMode="External"/><Relationship Id="rId7" Type="http://schemas.openxmlformats.org/officeDocument/2006/relationships/hyperlink" Target="http://www.filosof.historic.ru/" TargetMode="External"/><Relationship Id="rId2" Type="http://schemas.openxmlformats.org/officeDocument/2006/relationships/hyperlink" Target="http://www.edic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thicscenter.ru/" TargetMode="External"/><Relationship Id="rId5" Type="http://schemas.openxmlformats.org/officeDocument/2006/relationships/hyperlink" Target="http://www.islamica.ru/" TargetMode="External"/><Relationship Id="rId4" Type="http://schemas.openxmlformats.org/officeDocument/2006/relationships/hyperlink" Target="http://tvspas.ru/opk/" TargetMode="External"/><Relationship Id="rId9" Type="http://schemas.openxmlformats.org/officeDocument/2006/relationships/hyperlink" Target="http://www.gmir.r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268761"/>
            <a:ext cx="6336704" cy="302433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Родительское собрание .</a:t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 курса  ОРКСЭ </a:t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4 классе. </a:t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 модуля для изучения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34503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1107"/>
    </mc:Choice>
    <mc:Fallback>
      <p:transition spd="slow" advTm="1110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17582"/>
            <a:ext cx="7488831" cy="513169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2. </a:t>
            </a:r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Разговаривайте </a:t>
            </a:r>
            <a:r>
              <a:rPr lang="ru-RU" sz="3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детьми о том, что они изучали на уроках</a:t>
            </a:r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Хорошее средство воспитания ребенка – диалог между родителями и детьми о духовности и нравственности.</a:t>
            </a: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15616" y="5661247"/>
            <a:ext cx="6543829" cy="61821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077024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1108"/>
    </mc:Choice>
    <mc:Fallback>
      <p:transition spd="slow" advTm="1110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2971458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b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Внимательно </a:t>
            </a:r>
            <a:r>
              <a:rPr lang="ru-RU" sz="3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следите за моральным равновесием Вашего ребенка; воспитывайте у него благожелательное отношение к людям другого мировоззрения.</a:t>
            </a:r>
          </a:p>
        </p:txBody>
      </p:sp>
      <p:pic>
        <p:nvPicPr>
          <p:cNvPr id="6146" name="Picture 2" descr="C:\Program Files\Microsoft Office\MEDIA\CAGCAT10\j023087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861048"/>
            <a:ext cx="2555096" cy="23632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16904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559"/>
    </mc:Choice>
    <mc:Fallback>
      <p:transition spd="slow" advTm="1055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620688"/>
            <a:ext cx="7344816" cy="554461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b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3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забывайте, что никакой учебный предмет сам по себе не воспитает Вашего 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ребенка.</a:t>
            </a:r>
            <a:b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Главное</a:t>
            </a:r>
            <a:r>
              <a:rPr lang="ru-RU" sz="3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 он может приобрести, изучая предмет «Основы религиозных культур и светской этики», - понимание важности нравственности для полноценной человеческой жизни. 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05874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1229"/>
    </mc:Choice>
    <mc:Fallback>
      <p:transition spd="slow" advTm="1122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9"/>
            <a:ext cx="7149385" cy="122413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 делится на 6 модулей.</a:t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 выбирают один из них.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7200799" cy="4536504"/>
          </a:xfrm>
        </p:spPr>
      </p:pic>
    </p:spTree>
    <p:extLst>
      <p:ext uri="{BB962C8B-B14F-4D97-AF65-F5344CB8AC3E}">
        <p14:creationId xmlns="" xmlns:p14="http://schemas.microsoft.com/office/powerpoint/2010/main" val="4230434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748"/>
    </mc:Choice>
    <mc:Fallback>
      <p:transition spd="slow" advTm="1074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817582"/>
            <a:ext cx="7632848" cy="325949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Содержание модулей 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курса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ориентировано 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 общее знакомство с соответствующими религиями,  их культурой; </a:t>
            </a:r>
            <a:br>
              <a:rPr lang="ru-RU" sz="32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не 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включает специальных богословских вопросов;</a:t>
            </a:r>
            <a:br>
              <a:rPr lang="ru-RU" sz="32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32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не 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содержит критических оценок других религий и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мировоззрений.</a:t>
            </a:r>
            <a:endParaRPr lang="ru-RU" sz="32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293096"/>
            <a:ext cx="6196013" cy="1549003"/>
          </a:xfrm>
        </p:spPr>
      </p:pic>
    </p:spTree>
    <p:extLst>
      <p:ext uri="{BB962C8B-B14F-4D97-AF65-F5344CB8AC3E}">
        <p14:creationId xmlns="" xmlns:p14="http://schemas.microsoft.com/office/powerpoint/2010/main" val="3658130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1088"/>
    </mc:Choice>
    <mc:Fallback>
      <p:transition spd="slow" advTm="1108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548680"/>
            <a:ext cx="7776864" cy="568863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31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</a:t>
            </a:r>
            <a:r>
              <a:rPr lang="ru-RU" sz="31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модули </a:t>
            </a:r>
            <a:r>
              <a:rPr lang="ru-RU" sz="31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имеют общие тематические блоки:</a:t>
            </a:r>
            <a:r>
              <a:rPr lang="ru-RU" sz="31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Духовные ценности </a:t>
            </a:r>
            <a:r>
              <a:rPr lang="ru-RU" sz="31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нравственные идеалы в жизни человека и общества </a:t>
            </a:r>
            <a:r>
              <a:rPr lang="ru-RU" sz="31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Основы </a:t>
            </a:r>
            <a:r>
              <a:rPr lang="ru-RU" sz="31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традиционных религий и светской этики </a:t>
            </a:r>
            <a:r>
              <a:rPr lang="ru-RU" sz="31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Традиционные </a:t>
            </a:r>
            <a:r>
              <a:rPr lang="ru-RU" sz="31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религии и этика в России </a:t>
            </a:r>
            <a:r>
              <a:rPr lang="ru-RU" sz="31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Духовные </a:t>
            </a:r>
            <a:r>
              <a:rPr lang="ru-RU" sz="31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традиции многонационального народа </a:t>
            </a:r>
            <a:r>
              <a:rPr lang="ru-RU" sz="31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России.  </a:t>
            </a:r>
            <a:r>
              <a:rPr lang="ru-RU" sz="3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90011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966"/>
    </mc:Choice>
    <mc:Fallback>
      <p:transition spd="slow" advTm="10966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7200800" cy="532859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Блок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Духовные ценности и нравственные идеалы в жизни человека и общества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называется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дом – Россия». На нем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обучающиеся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узнают о единстве многонационального российского народа,  о многообразии его культурных, духовных, религиозных традиций. О том, что такое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«духовность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«традиция», «нравственные ценности», какое значение они имеют в жизни человека, семьи, общества. 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Что 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явном различии наших взглядов на мир (каждый из школьников уже выбрал определенный модуль), при том, что все люди разные, мы – народ России – едины, у нас общий язык, культура, история, территория, государство, и главное - сходные нравственные основы, делающие нас людьми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2226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1097"/>
    </mc:Choice>
    <mc:Fallback>
      <p:transition spd="slow" advTm="21097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196752"/>
            <a:ext cx="6840759" cy="4248472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ru-RU" sz="27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Блок 2.Основы традиционных религий и светской </a:t>
            </a:r>
            <a:r>
              <a:rPr lang="ru-RU" sz="27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этики.</a:t>
            </a:r>
            <a:r>
              <a:rPr lang="ru-RU" sz="27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ru-RU" sz="27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 ходе изучения второго блока учащиеся должны получить системные знания о культуре православия, культуре ислама, культуре буддизма, культуре иудаизма, других мировых религий, а также о светской этике.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endParaRPr lang="ru-RU" sz="22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19956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6086"/>
    </mc:Choice>
    <mc:Fallback>
      <p:transition spd="slow" advTm="16086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124745"/>
            <a:ext cx="7056784" cy="475252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Блок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3.Традиционные религии и этика в России.</a:t>
            </a:r>
            <a:b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Продолжается знакомство учащихся с общими основами религий и этики, но уже с учетом культурно-исторических особенностей нашей </a:t>
            </a:r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страны.   </a:t>
            </a:r>
            <a:r>
              <a:rPr lang="ru-RU" sz="27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содержании блока большое место занимает семья, ценности семейной жизни. </a:t>
            </a:r>
            <a:br>
              <a:rPr lang="ru-RU" sz="27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Родины, патриотизма, гражданственности, любви к родной земле служения Отечеству определяет направленность большинства тем этого блока как в историческом, так и в современном контекстах. </a:t>
            </a:r>
          </a:p>
        </p:txBody>
      </p:sp>
    </p:spTree>
    <p:extLst>
      <p:ext uri="{BB962C8B-B14F-4D97-AF65-F5344CB8AC3E}">
        <p14:creationId xmlns="" xmlns:p14="http://schemas.microsoft.com/office/powerpoint/2010/main" val="4260681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0812"/>
    </mc:Choice>
    <mc:Fallback>
      <p:transition spd="slow" advTm="20812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052737"/>
            <a:ext cx="7128793" cy="4608512"/>
          </a:xfrm>
        </p:spPr>
        <p:txBody>
          <a:bodyPr>
            <a:normAutofit fontScale="90000"/>
          </a:bodyPr>
          <a:lstStyle/>
          <a:p>
            <a:r>
              <a:rPr lang="ru-RU" sz="1800" b="1" i="1" dirty="0"/>
              <a:t>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Блок 4. Духовные традиции многонационального народа России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Происходит презентация индивидуальных и коллективных творческих проектов:</a:t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«Как я понимаю православие?»,  «Ислам – религия мира»,</a:t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«Как я понимаю буддизм?»,  «Нравственные нормы иудаизма»,  «С чего начинается Родина?»,</a:t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«Герои России»,  «Вклад моей семьи в благополучие и процветание Отечества (труд, ратный подвиг, творчество и т.п.)». </a:t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Обучающиеся получают возможность ознакомиться с основным содержанием всех 6 модулей, узнать от своих одноклассников о других духовных традициях, сравнить, содержание сходных тем по всем модулям, составить целостное представление о многообразии и единстве духовных традиций многонационального народа России. Блок завершается школьно-семейным мероприятием «Диалог культур во имя гражданского мира и согласия».</a:t>
            </a:r>
          </a:p>
        </p:txBody>
      </p:sp>
    </p:spTree>
    <p:extLst>
      <p:ext uri="{BB962C8B-B14F-4D97-AF65-F5344CB8AC3E}">
        <p14:creationId xmlns="" xmlns:p14="http://schemas.microsoft.com/office/powerpoint/2010/main" val="32024289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1335"/>
    </mc:Choice>
    <mc:Fallback>
      <p:transition spd="slow" advTm="2133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Нормативно-правовая основа  введения  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429000"/>
            <a:ext cx="2374637" cy="2808312"/>
          </a:xfrm>
        </p:spPr>
      </p:pic>
      <p:sp>
        <p:nvSpPr>
          <p:cNvPr id="5" name="Прямоугольник 4"/>
          <p:cNvSpPr/>
          <p:nvPr/>
        </p:nvSpPr>
        <p:spPr>
          <a:xfrm>
            <a:off x="1043608" y="692696"/>
            <a:ext cx="71287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поручение  Президента  Российской  Федерации  от  2  августа  2009  года  (Пр-2009 ВП-П44-4632)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- распоряжение  Председателя  Правительства  Российской  Федерации  от  11  августа  2009  г. (ВП-П44-4632),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tooltip=" &#10; Скачать Распоряжение Правительства РФ от 29.10.09г.№1578-р 187.98 Kb &#10;"/>
              </a:rPr>
              <a:t>Распоряжение Правительства РФ от 29.10.09г.№1578-р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России  «О направлении методических материалов ОРКСЭ» №МД -883/03 от 08.07.2011г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Письмо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РФ от 24 октября 2011 г.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№ МД-1427/03 «Об обеспечении преподавания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комплексного    учебного курса ОРКСЭ»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709607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1612"/>
    </mc:Choice>
    <mc:Fallback>
      <p:transition spd="slow" advTm="1161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289945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результат освоения ОРКСЭ, школьниками должны быть усвоены следующие смыслы: каждая духовная культура имеет собственный контекст и свою логику, ни одна культура не может быть лучше другой, поскольку обладает значимым для развития человечества ценностным содержанием.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89040"/>
            <a:ext cx="3247697" cy="2364828"/>
          </a:xfrm>
        </p:spPr>
      </p:pic>
    </p:spTree>
    <p:extLst>
      <p:ext uri="{BB962C8B-B14F-4D97-AF65-F5344CB8AC3E}">
        <p14:creationId xmlns="" xmlns:p14="http://schemas.microsoft.com/office/powerpoint/2010/main" val="26233664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166"/>
    </mc:Choice>
    <mc:Fallback>
      <p:transition spd="slow" advTm="6166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848871" cy="105273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Вы можете познакомиться с содержанием учебников</a:t>
            </a:r>
            <a:endParaRPr lang="ru-RU" dirty="0"/>
          </a:p>
        </p:txBody>
      </p:sp>
      <p:pic>
        <p:nvPicPr>
          <p:cNvPr id="1026" name="Picture 2" descr="C:\Users\user\Desktop\uchebniki-orkc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97360"/>
            <a:ext cx="7776864" cy="5982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Электронные версии учебников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412776"/>
            <a:ext cx="7344816" cy="46085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b="1" dirty="0" smtClean="0"/>
          </a:p>
          <a:p>
            <a:r>
              <a:rPr lang="ru-RU" dirty="0" err="1" smtClean="0"/>
              <a:t>Чимитдоржиев</a:t>
            </a:r>
            <a:r>
              <a:rPr lang="ru-RU" dirty="0" smtClean="0"/>
              <a:t> В. Л. Основы религиозных культур и светской этики. </a:t>
            </a:r>
            <a:r>
              <a:rPr lang="ru-RU" u="sng" dirty="0" smtClean="0">
                <a:hlinkClick r:id="rId2"/>
              </a:rPr>
              <a:t>Основы буддийской культуры</a:t>
            </a:r>
            <a:r>
              <a:rPr lang="ru-RU" dirty="0" smtClean="0">
                <a:hlinkClick r:id="rId2"/>
              </a:rPr>
              <a:t>.</a:t>
            </a:r>
            <a:r>
              <a:rPr lang="ru-RU" dirty="0" smtClean="0"/>
              <a:t> 4-5 классы: учебное пособие для общеобразовательных учреждений.</a:t>
            </a:r>
          </a:p>
          <a:p>
            <a:r>
              <a:rPr lang="ru-RU" dirty="0" err="1" smtClean="0"/>
              <a:t>Латышина</a:t>
            </a:r>
            <a:r>
              <a:rPr lang="ru-RU" dirty="0" smtClean="0"/>
              <a:t> Д. И., </a:t>
            </a:r>
            <a:r>
              <a:rPr lang="ru-RU" dirty="0" err="1" smtClean="0"/>
              <a:t>Муртазин</a:t>
            </a:r>
            <a:r>
              <a:rPr lang="ru-RU" dirty="0" smtClean="0"/>
              <a:t> М. Ф. </a:t>
            </a:r>
            <a:r>
              <a:rPr lang="ru-RU" dirty="0" smtClean="0">
                <a:hlinkClick r:id="rId3"/>
              </a:rPr>
              <a:t>Основы исламской культуры.</a:t>
            </a:r>
            <a:r>
              <a:rPr lang="ru-RU" dirty="0" smtClean="0"/>
              <a:t> 4-5 классы: учебное пособие для общеобразовательных учреждений. — М.: Просвещение, 2010.</a:t>
            </a:r>
          </a:p>
          <a:p>
            <a:r>
              <a:rPr lang="ru-RU" dirty="0" smtClean="0"/>
              <a:t>Членов М. А., </a:t>
            </a:r>
            <a:r>
              <a:rPr lang="ru-RU" dirty="0" err="1" smtClean="0"/>
              <a:t>Миндрина</a:t>
            </a:r>
            <a:r>
              <a:rPr lang="ru-RU" dirty="0" smtClean="0"/>
              <a:t> Г. А., </a:t>
            </a:r>
            <a:r>
              <a:rPr lang="ru-RU" dirty="0" err="1" smtClean="0"/>
              <a:t>Глоцер</a:t>
            </a:r>
            <a:r>
              <a:rPr lang="ru-RU" dirty="0" smtClean="0"/>
              <a:t> А. В. </a:t>
            </a:r>
            <a:r>
              <a:rPr lang="ru-RU" dirty="0" smtClean="0">
                <a:hlinkClick r:id="rId4"/>
              </a:rPr>
              <a:t>Основы иудейской культуры.</a:t>
            </a:r>
            <a:r>
              <a:rPr lang="ru-RU" dirty="0" smtClean="0"/>
              <a:t> 4-5 классы: учебное пособие для общеобразовательных учреждений. — М.: Просвещение, 2010.</a:t>
            </a:r>
          </a:p>
          <a:p>
            <a:r>
              <a:rPr lang="ru-RU" dirty="0" smtClean="0"/>
              <a:t>Кураев А. В. </a:t>
            </a:r>
            <a:r>
              <a:rPr lang="ru-RU" dirty="0" smtClean="0">
                <a:hlinkClick r:id="rId5"/>
              </a:rPr>
              <a:t>Основы православной культуры.</a:t>
            </a:r>
            <a:r>
              <a:rPr lang="ru-RU" dirty="0" smtClean="0"/>
              <a:t> 4-5 классы: учебное пособие для общеобразовательных учреждений. — М.: Просвещение, 2010.</a:t>
            </a:r>
          </a:p>
          <a:p>
            <a:r>
              <a:rPr lang="ru-RU" dirty="0" err="1" smtClean="0"/>
              <a:t>Беглов</a:t>
            </a:r>
            <a:r>
              <a:rPr lang="ru-RU" dirty="0" smtClean="0"/>
              <a:t> А. Л., Саплина Е. В., Токарева Е. С., </a:t>
            </a:r>
            <a:r>
              <a:rPr lang="ru-RU" dirty="0" err="1" smtClean="0"/>
              <a:t>Ярлыкапов</a:t>
            </a:r>
            <a:r>
              <a:rPr lang="ru-RU" dirty="0" smtClean="0"/>
              <a:t> А. А. </a:t>
            </a:r>
            <a:r>
              <a:rPr lang="ru-RU" dirty="0" smtClean="0">
                <a:hlinkClick r:id="rId6"/>
              </a:rPr>
              <a:t>Основы мировых религиозных культур.</a:t>
            </a:r>
            <a:r>
              <a:rPr lang="ru-RU" dirty="0" smtClean="0"/>
              <a:t> 4-5 классы: учебное пособие для общеобразовательных учреждений. — М.: Просвещение, 2010.</a:t>
            </a:r>
          </a:p>
          <a:p>
            <a:r>
              <a:rPr lang="ru-RU" dirty="0" smtClean="0">
                <a:hlinkClick r:id="rId7"/>
              </a:rPr>
              <a:t>Основы светской этики.</a:t>
            </a:r>
            <a:r>
              <a:rPr lang="ru-RU" dirty="0" smtClean="0"/>
              <a:t> 4-5 классы: учебное пособие для общеобразовательных учреждений. — М.: Просвещение, 2010.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1124744"/>
            <a:ext cx="6965245" cy="1296144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«Книга для родителей»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  <a:hlinkClick r:id="rId2"/>
              </a:rPr>
              <a:t>http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  <a:hlinkClick r:id="rId2"/>
              </a:rPr>
              <a:t>://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  <a:hlinkClick r:id="rId2"/>
              </a:rPr>
              <a:t>www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  <a:hlinkClick r:id="rId2"/>
              </a:rPr>
              <a:t>.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  <a:hlinkClick r:id="rId2"/>
              </a:rPr>
              <a:t>prosv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  <a:hlinkClick r:id="rId2"/>
              </a:rPr>
              <a:t>.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  <a:hlinkClick r:id="rId2"/>
              </a:rPr>
              <a:t>ru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  <a:hlinkClick r:id="rId2"/>
              </a:rPr>
              <a:t>/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  <a:hlinkClick r:id="rId2"/>
              </a:rPr>
              <a:t>umk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  <a:hlinkClick r:id="rId2"/>
              </a:rPr>
              <a:t>/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  <a:hlinkClick r:id="rId2"/>
              </a:rPr>
              <a:t>ork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  <a:hlinkClick r:id="rId2"/>
              </a:rPr>
              <a:t>/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  <a:hlinkClick r:id="rId2"/>
              </a:rPr>
              <a:t>default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  <a:hlinkClick r:id="rId2"/>
              </a:rPr>
              <a:t>.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  <a:hlinkClick r:id="rId2"/>
              </a:rPr>
              <a:t>aspx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76872"/>
            <a:ext cx="2506657" cy="3823286"/>
          </a:xfrm>
        </p:spPr>
      </p:pic>
    </p:spTree>
    <p:extLst>
      <p:ext uri="{BB962C8B-B14F-4D97-AF65-F5344CB8AC3E}">
        <p14:creationId xmlns="" xmlns:p14="http://schemas.microsoft.com/office/powerpoint/2010/main" val="29120834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1126"/>
    </mc:Choice>
    <mc:Fallback>
      <p:transition spd="slow" advTm="11126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980728"/>
            <a:ext cx="7056783" cy="5256584"/>
          </a:xfrm>
        </p:spPr>
        <p:txBody>
          <a:bodyPr>
            <a:normAutofit fontScale="90000"/>
          </a:bodyPr>
          <a:lstStyle/>
          <a:p>
            <a:pPr marL="342900" lvl="0" indent="-342900" algn="l" fontAlgn="base">
              <a:spcBef>
                <a:spcPct val="2000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Полезные 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интернет-ресурсы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1.Большой энциклопедический и исторический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словари.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он-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лайн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2400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  <a:hlinkClick r:id="rId2"/>
              </a:rPr>
              <a:t>http</a:t>
            </a:r>
            <a:r>
              <a:rPr lang="ru-RU" sz="2400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  <a:hlinkClick r:id="rId2"/>
              </a:rPr>
              <a:t>://</a:t>
            </a:r>
            <a:r>
              <a:rPr lang="en-US" sz="2400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  <a:hlinkClick r:id="rId2"/>
              </a:rPr>
              <a:t>www</a:t>
            </a:r>
            <a:r>
              <a:rPr lang="ru-RU" sz="2400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  <a:hlinkClick r:id="rId2"/>
              </a:rPr>
              <a:t>.</a:t>
            </a:r>
            <a:r>
              <a:rPr lang="en-US" sz="2400" u="sng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  <a:hlinkClick r:id="rId2"/>
              </a:rPr>
              <a:t>edic</a:t>
            </a:r>
            <a:r>
              <a:rPr lang="ru-RU" sz="2400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  <a:hlinkClick r:id="rId2"/>
              </a:rPr>
              <a:t>.</a:t>
            </a:r>
            <a:r>
              <a:rPr lang="en-US" sz="2400" u="sng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  <a:hlinkClick r:id="rId2"/>
              </a:rPr>
              <a:t>ru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2.Портал «Музеи России»: </a:t>
            </a:r>
            <a:r>
              <a:rPr lang="en-US" sz="2400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  <a:hlinkClick r:id="rId3"/>
              </a:rPr>
              <a:t>http</a:t>
            </a:r>
            <a:r>
              <a:rPr lang="ru-RU" sz="2400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  <a:hlinkClick r:id="rId3"/>
              </a:rPr>
              <a:t>://</a:t>
            </a:r>
            <a:r>
              <a:rPr lang="en-US" sz="2400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  <a:hlinkClick r:id="rId3"/>
              </a:rPr>
              <a:t>www</a:t>
            </a:r>
            <a:r>
              <a:rPr lang="ru-RU" sz="2400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  <a:hlinkClick r:id="rId3"/>
              </a:rPr>
              <a:t>.</a:t>
            </a:r>
            <a:r>
              <a:rPr lang="en-US" sz="2400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  <a:hlinkClick r:id="rId3"/>
              </a:rPr>
              <a:t>museum</a:t>
            </a:r>
            <a:r>
              <a:rPr lang="ru-RU" sz="2400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  <a:hlinkClick r:id="rId3"/>
              </a:rPr>
              <a:t>.</a:t>
            </a:r>
            <a:r>
              <a:rPr lang="en-US" sz="2400" u="sng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  <a:hlinkClick r:id="rId3"/>
              </a:rPr>
              <a:t>ru</a:t>
            </a:r>
            <a:r>
              <a:rPr lang="ru-RU" sz="2400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3. Православный медиа-портал: </a:t>
            </a:r>
            <a:r>
              <a:rPr lang="ru-RU" sz="2400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  <a:hlinkClick r:id="rId4"/>
              </a:rPr>
              <a:t>http://tvspas.ru/opk/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  </a:t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4. Сайт центра исламских исследований:</a:t>
            </a:r>
            <a:r>
              <a:rPr lang="ru-RU" sz="2400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400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  <a:hlinkClick r:id="rId5"/>
              </a:rPr>
              <a:t>www.islamica.ru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5.Электронная библиотека:</a:t>
            </a:r>
            <a:r>
              <a:rPr lang="ru-RU" sz="2400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400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  <a:hlinkClick r:id="rId6"/>
              </a:rPr>
              <a:t>http://ethicscenter.ru</a:t>
            </a:r>
            <a:r>
              <a:rPr lang="ru-RU" sz="2400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2400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  <a:hlinkClick r:id="rId7"/>
              </a:rPr>
              <a:t>http://www.filosof.historic.ru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6. Электронная гуманитарная библиотека: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  <a:hlinkClick r:id="rId8" action="ppaction://hlinkfile"/>
              </a:rPr>
              <a:t>www.gumfak.ru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7. Государственный музей истории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религии-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  <a:hlinkClick r:id="rId9"/>
              </a:rPr>
              <a:t>www.gmir.ru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8653104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1156"/>
    </mc:Choice>
    <mc:Fallback>
      <p:transition spd="slow" advTm="1115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12358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чего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вводится курс «Основы религиозных культур и светской этики» в учебный процесс?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задачей курса ОРКСЭ является воспитание поликультурной, толерантной личности, уважающей не только собственную культуру, но и культуры и мировоззрения других.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2051720" y="5517231"/>
            <a:ext cx="2447128" cy="206911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5364088" y="5661247"/>
            <a:ext cx="2499752" cy="6327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17086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1099"/>
    </mc:Choice>
    <mc:Fallback>
      <p:transition spd="slow" advTm="1109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268761"/>
            <a:ext cx="6840760" cy="417646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Основное назначение предмета </a:t>
            </a:r>
            <a:r>
              <a:rPr lang="ru-RU" sz="3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помочь ребенку в решении его личностных, возрастных, образовательных проблем, создать условия для его духовно-нравственного развития. </a:t>
            </a:r>
          </a:p>
        </p:txBody>
      </p:sp>
    </p:spTree>
    <p:extLst>
      <p:ext uri="{BB962C8B-B14F-4D97-AF65-F5344CB8AC3E}">
        <p14:creationId xmlns="" xmlns:p14="http://schemas.microsoft.com/office/powerpoint/2010/main" val="36541397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032"/>
    </mc:Choice>
    <mc:Fallback>
      <p:transition spd="slow" advTm="603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24745"/>
            <a:ext cx="7200800" cy="4680519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предмета ОРКСЭ 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формирование у младшего подростка мотивации к осознанному нравственному поведению, основанному на знании и уважении культурных и религиозных традиций многонационального народа России, а также к диалогу с представителями других культур и мировоззрений.</a:t>
            </a:r>
          </a:p>
        </p:txBody>
      </p:sp>
    </p:spTree>
    <p:extLst>
      <p:ext uri="{BB962C8B-B14F-4D97-AF65-F5344CB8AC3E}">
        <p14:creationId xmlns="" xmlns:p14="http://schemas.microsoft.com/office/powerpoint/2010/main" val="25022077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437"/>
    </mc:Choice>
    <mc:Fallback>
      <p:transition spd="slow" advTm="743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412776"/>
            <a:ext cx="6840760" cy="417646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методологический принцип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курса - 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культурологический подход</a:t>
            </a:r>
            <a:r>
              <a:rPr lang="ru-RU" sz="3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способствующий формированию у младших школьников первоначальных представлений о светской и религиозной культуре. </a:t>
            </a:r>
          </a:p>
        </p:txBody>
      </p:sp>
    </p:spTree>
    <p:extLst>
      <p:ext uri="{BB962C8B-B14F-4D97-AF65-F5344CB8AC3E}">
        <p14:creationId xmlns="" xmlns:p14="http://schemas.microsoft.com/office/powerpoint/2010/main" val="33219720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6231"/>
    </mc:Choice>
    <mc:Fallback>
      <p:transition spd="slow" advTm="1623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095023" y="764705"/>
            <a:ext cx="6965245" cy="5287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764704"/>
            <a:ext cx="7416824" cy="53285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данном курсе культура - религиозная и светская-  представлена в традициях, ритуалах и обрядах древних людей и наших современников, в истории и языке, в архитектуре, искусстве, литературе, живописи, музыке, через быт людей, поскольку он и есть реальная жизнь представителей каждой культуры, знакомство с которой дает возможность, увидеть, услышать, осязать, почувствовать эту культуру.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\Microsoft Office\MEDIA\CAGCAT10\j02849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488831" cy="5544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27571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Успешное преподавание курса ОРКСЭ невозможно без взаимодействия ребенка с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родителями.  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 -  главный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воспитателем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ребенка.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8976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2507"/>
    </mc:Choice>
    <mc:Fallback>
      <p:transition spd="slow" advTm="1250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311547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1. 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Настройтесь </a:t>
            </a:r>
            <a:r>
              <a:rPr lang="ru-RU" sz="3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воспитание; отнеситесь к новому школьному предмету как к дополнительному средству нравственного развития Вашего ребенка; 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Program Files\Microsoft Office\MEDIA\CAGCAT10\j0230876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89040"/>
            <a:ext cx="2592287" cy="2381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27787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970"/>
    </mc:Choice>
    <mc:Fallback>
      <p:transition spd="slow" advTm="1097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313</Words>
  <Application>Microsoft Office PowerPoint</Application>
  <PresentationFormat>Экран (4:3)</PresentationFormat>
  <Paragraphs>36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Кнопка</vt:lpstr>
      <vt:lpstr>Родительское собрание .  Введение курса  ОРКСЭ  в 4 классе.   Выбор модуля для изучения</vt:lpstr>
      <vt:lpstr>Нормативно-правовая основа  введения   </vt:lpstr>
      <vt:lpstr>Для чего   вводится курс «Основы религиозных культур и светской этики» в учебный процесс?  Основной задачей курса ОРКСЭ является воспитание поликультурной, толерантной личности, уважающей не только собственную культуру, но и культуры и мировоззрения других.</vt:lpstr>
      <vt:lpstr>Основное назначение предмета – помочь ребенку в решении его личностных, возрастных, образовательных проблем, создать условия для его духовно-нравственного развития. </vt:lpstr>
      <vt:lpstr>Цель предмета ОРКСЭ - формирование у младшего подростка мотивации к осознанному нравственному поведению, основанному на знании и уважении культурных и религиозных традиций многонационального народа России, а также к диалогу с представителями других культур и мировоззрений.</vt:lpstr>
      <vt:lpstr>Основной методологический принцип   курса - культурологический подход, способствующий формированию у младших школьников первоначальных представлений о светской и религиозной культуре. </vt:lpstr>
      <vt:lpstr>Слайд 7</vt:lpstr>
      <vt:lpstr>Успешное преподавание курса ОРКСЭ невозможно без взаимодействия ребенка с родителями.   Родитель -  главный воспитателем ребенка.</vt:lpstr>
      <vt:lpstr>Совет 1.  Настройтесь на воспитание; отнеситесь к новому школьному предмету как к дополнительному средству нравственного развития Вашего ребенка;  </vt:lpstr>
      <vt:lpstr>Совет 2.  Разговаривайте с детьми о том, что они изучали на уроках.  Хорошее средство воспитания ребенка – диалог между родителями и детьми о духовности и нравственности.</vt:lpstr>
      <vt:lpstr>Совет 3.  Внимательно следите за моральным равновесием Вашего ребенка; воспитывайте у него благожелательное отношение к людям другого мировоззрения.</vt:lpstr>
      <vt:lpstr>Совет 4.  Не забывайте, что никакой учебный предмет сам по себе не воспитает Вашего ребенка.  Главное, что он может приобрести, изучая предмет «Основы религиозных культур и светской этики», - понимание важности нравственности для полноценной человеческой жизни.  </vt:lpstr>
      <vt:lpstr>Курс делится на 6 модулей. Родители выбирают один из них.</vt:lpstr>
      <vt:lpstr>Содержание модулей курса ориентировано на общее знакомство с соответствующими религиями,  их культурой;  не включает специальных богословских вопросов;  не содержит критических оценок других религий и мировоззрений.</vt:lpstr>
      <vt:lpstr>  Все модули имеют общие тематические блоки:  1. Духовные ценности и нравственные идеалы в жизни человека и общества   2. Основы традиционных религий и светской этики   3. Традиционные религии и этика в России   4. Духовные традиции многонационального народа России.   </vt:lpstr>
      <vt:lpstr>          Блок 1. Духовные ценности и нравственные идеалы в жизни человека и общества   Первый урок называется  «Наш дом – Россия». На нем  обучающиеся узнают о единстве многонационального российского народа,  о многообразии его культурных, духовных, религиозных традиций. О том, что такое «духовность», «традиция», «нравственные ценности», какое значение они имеют в жизни человека, семьи, общества.   Что  при явном различии наших взглядов на мир (каждый из школьников уже выбрал определенный модуль), при том, что все люди разные, мы – народ России – едины, у нас общий язык, культура, история, территория, государство, и главное - сходные нравственные основы, делающие нас людьми   </vt:lpstr>
      <vt:lpstr> Блок 2.Основы традиционных религий и светской этики.   В ходе изучения второго блока учащиеся должны получить системные знания о культуре православия, культуре ислама, культуре буддизма, культуре иудаизма, других мировых религий, а также о светской этике.   </vt:lpstr>
      <vt:lpstr>   Блок 3.Традиционные религии и этика в России.   Продолжается знакомство учащихся с общими основами религий и этики, но уже с учетом культурно-исторических особенностей нашей страны.    В содержании блока большое место занимает семья, ценности семейной жизни.  Тема Родины, патриотизма, гражданственности, любви к родной земле служения Отечеству определяет направленность большинства тем этого блока как в историческом, так и в современном контекстах. </vt:lpstr>
      <vt:lpstr> Блок 4. Духовные традиции многонационального народа России.  Происходит презентация индивидуальных и коллективных творческих проектов:  «Как я понимаю православие?»,  «Ислам – религия мира»,  «Как я понимаю буддизм?»,  «Нравственные нормы иудаизма»,  «С чего начинается Родина?»,  «Герои России»,  «Вклад моей семьи в благополучие и процветание Отечества (труд, ратный подвиг, творчество и т.п.)».  Обучающиеся получают возможность ознакомиться с основным содержанием всех 6 модулей, узнать от своих одноклассников о других духовных традициях, сравнить, содержание сходных тем по всем модулям, составить целостное представление о многообразии и единстве духовных традиций многонационального народа России. Блок завершается школьно-семейным мероприятием «Диалог культур во имя гражданского мира и согласия».</vt:lpstr>
      <vt:lpstr>Как результат освоения ОРКСЭ, школьниками должны быть усвоены следующие смыслы: каждая духовная культура имеет собственный контекст и свою логику, ни одна культура не может быть лучше другой, поскольку обладает значимым для развития человечества ценностным содержанием.</vt:lpstr>
      <vt:lpstr> Вы можете познакомиться с содержанием учебников</vt:lpstr>
      <vt:lpstr>Электронные версии учебников</vt:lpstr>
      <vt:lpstr>  «Книга для родителей» http://www.prosv.ru/umk/ork/default.aspx  </vt:lpstr>
      <vt:lpstr>Полезные интернет-ресурсы 1.Большой энциклопедический и исторический словари. он-лайн: http://www.edic.ru 2.Портал «Музеи России»: http://www.museum.ru 3. Православный медиа-портал: http://tvspas.ru/opk/-    4. Сайт центра исламских исследований: www.islamica.ru   5.Электронная библиотека: http://ethicscenter.ru , http://www.filosof.historic.ru 6. Электронная гуманитарная библиотека: www.gumfak.ru 7. Государственный музей истории религии- www.gmir.ru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22</cp:revision>
  <dcterms:created xsi:type="dcterms:W3CDTF">2017-05-20T07:18:44Z</dcterms:created>
  <dcterms:modified xsi:type="dcterms:W3CDTF">2020-05-18T10:46:24Z</dcterms:modified>
</cp:coreProperties>
</file>