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9" r:id="rId2"/>
    <p:sldId id="262" r:id="rId3"/>
    <p:sldId id="263" r:id="rId4"/>
    <p:sldId id="281" r:id="rId5"/>
    <p:sldId id="276" r:id="rId6"/>
    <p:sldId id="275" r:id="rId7"/>
    <p:sldId id="277" r:id="rId8"/>
    <p:sldId id="278" r:id="rId9"/>
    <p:sldId id="284" r:id="rId10"/>
    <p:sldId id="283" r:id="rId11"/>
    <p:sldId id="261" r:id="rId12"/>
    <p:sldId id="258" r:id="rId13"/>
    <p:sldId id="260" r:id="rId14"/>
    <p:sldId id="259" r:id="rId15"/>
    <p:sldId id="265" r:id="rId16"/>
    <p:sldId id="272" r:id="rId17"/>
    <p:sldId id="273" r:id="rId18"/>
    <p:sldId id="274" r:id="rId19"/>
    <p:sldId id="266" r:id="rId20"/>
    <p:sldId id="268" r:id="rId21"/>
    <p:sldId id="269" r:id="rId22"/>
    <p:sldId id="270" r:id="rId23"/>
    <p:sldId id="271" r:id="rId24"/>
    <p:sldId id="267" r:id="rId25"/>
    <p:sldId id="257" r:id="rId26"/>
    <p:sldId id="256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>
      <p:cViewPr varScale="1">
        <p:scale>
          <a:sx n="83" d="100"/>
          <a:sy n="83" d="100"/>
        </p:scale>
        <p:origin x="7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КАКОВЫ УСЛОВИЯ УСПЕШНОСТИ СДАЧИ ГИА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997106802947822"/>
          <c:y val="0.19862287621064492"/>
          <c:w val="0.44714734077166041"/>
          <c:h val="0.5545947342519685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0C6-4645-AAE6-C622B6CAAA4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0C6-4645-AAE6-C622B6CAAA4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A4D28CDD-28D1-4D4C-8324-DBC3540E473B}" type="PERCENTAGE">
                      <a:rPr lang="en-US" baseline="0"/>
                      <a:pPr/>
                      <a:t>[ПРОЦЕНТ]</a:t>
                    </a:fld>
                    <a:endParaRPr lang="en-US" baseline="0" dirty="0" smtClean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C6-4645-AAE6-C622B6CAA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качественная подготовка по предмету</c:v>
                </c:pt>
                <c:pt idx="1">
                  <c:v>высокая мотивация успешной сдачи гиа</c:v>
                </c:pt>
                <c:pt idx="2">
                  <c:v>целенаправленная работа в школе и дома</c:v>
                </c:pt>
                <c:pt idx="3">
                  <c:v>индивидуальные особенности ребенка</c:v>
                </c:pt>
                <c:pt idx="4">
                  <c:v>дополнительная подготовка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</c:v>
                </c:pt>
                <c:pt idx="1">
                  <c:v>18</c:v>
                </c:pt>
                <c:pt idx="2">
                  <c:v>15</c:v>
                </c:pt>
                <c:pt idx="3">
                  <c:v>5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6-4645-AAE6-C622B6CAAA4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КАКОВЫ ПРИЧИНЫ НИЗКИХ РЕЗУЛЬТАТОВ СДАЧИ ГИА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916424409633495"/>
          <c:y val="0.20187687479168984"/>
          <c:w val="0.44756736134256686"/>
          <c:h val="0.5035132815103877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BA-409A-8318-0FFE6585E4E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BA-409A-8318-0FFE6585E4E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BA-409A-8318-0FFE6585E4E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ABA-409A-8318-0FFE6585E4E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ABA-409A-8318-0FFE6585E4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пробелы в подготовке в начальной и основной школе</c:v>
                </c:pt>
                <c:pt idx="1">
                  <c:v>ошибки в планировании уроков</c:v>
                </c:pt>
                <c:pt idx="2">
                  <c:v>низкий уровень знаний учеников по предмету</c:v>
                </c:pt>
                <c:pt idx="3">
                  <c:v>низкая учебная мотивация</c:v>
                </c:pt>
                <c:pt idx="4">
                  <c:v>психологические особенности ребенка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</c:v>
                </c:pt>
                <c:pt idx="1">
                  <c:v>5</c:v>
                </c:pt>
                <c:pt idx="2">
                  <c:v>40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ABA-409A-8318-0FFE6585E4E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ЗАТРУДНЕНИЯ ПРИ ПОДГОТОВКЕ К ГИА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568507245964918"/>
          <c:y val="0.35410404321272593"/>
          <c:w val="0.49632518221489602"/>
          <c:h val="0.601182615077197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AF-4FBB-8E1D-468C137A59F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AF-4FBB-8E1D-468C137A59F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8AF-4FBB-8E1D-468C137A59F8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8AF-4FBB-8E1D-468C137A59F8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8AF-4FBB-8E1D-468C137A59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сильная дифференциация по уровню владения материалом</c:v>
                </c:pt>
                <c:pt idx="1">
                  <c:v>недостаток опыта работы по подготовке к ГИА</c:v>
                </c:pt>
                <c:pt idx="2">
                  <c:v>недостаточно серьезная работа учеников</c:v>
                </c:pt>
                <c:pt idx="3">
                  <c:v>отсутствие стимулирования учащихся со стороны родителей</c:v>
                </c:pt>
                <c:pt idx="4">
                  <c:v>недостаточно серьезная работа класса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</c:v>
                </c:pt>
                <c:pt idx="1">
                  <c:v>5</c:v>
                </c:pt>
                <c:pt idx="2">
                  <c:v>40</c:v>
                </c:pt>
                <c:pt idx="3">
                  <c:v>15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AF-4FBB-8E1D-468C137A59F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55513-B112-4283-BF24-9BA80396CA56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8F848-5962-4349-96D5-85C2658ADC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520677-A6A6-429A-A622-6017BAD56172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F233-9426-4D4C-A120-C0E7C97B786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5D491-0E4D-417B-96F4-D37F346B58A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F0F97-C273-4D15-845E-E749FDDE41F0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CD6A-A688-4664-B977-C279B27484D3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6218-61C8-48EE-92E5-10C76A33D9D6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C264-378D-4419-88D9-533586148AAC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7543-FF59-434B-B34A-C2E1425F6F26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E09FF-2F8E-4EC3-9785-1EECAB01DD42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C51-474D-4B4A-83C0-352FBAF52ABB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7490-BEC8-4AEB-8BF8-4603E216773D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E273-1656-4704-B1A6-56F34CB28D90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B9B3-7B68-4A3D-A3D9-1095DAD7CCCF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F502-1912-4A9D-A2FD-8B7414FB5C23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1AFD1-F19E-4BBF-BC90-9D34C0351D26}" type="datetime1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семинар заместителей директоров по учебной работе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6.xml"/><Relationship Id="rId7" Type="http://schemas.openxmlformats.org/officeDocument/2006/relationships/slide" Target="slide1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26.xml"/><Relationship Id="rId5" Type="http://schemas.openxmlformats.org/officeDocument/2006/relationships/slide" Target="slide7.xml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itchFamily="34" charset="0"/>
              </a:rPr>
              <a:t>муниципальное бюджетное общеобразовательное учреждение Собинского района </a:t>
            </a:r>
          </a:p>
          <a:p>
            <a:pPr algn="ctr"/>
            <a:r>
              <a:rPr lang="ru-RU" sz="1600" b="1" dirty="0" smtClean="0">
                <a:latin typeface="Century Gothic" pitchFamily="34" charset="0"/>
              </a:rPr>
              <a:t>средняя общеобразовательная школа №4 </a:t>
            </a:r>
            <a:r>
              <a:rPr lang="ru-RU" sz="1600" b="1" dirty="0" err="1" smtClean="0">
                <a:latin typeface="Century Gothic" pitchFamily="34" charset="0"/>
              </a:rPr>
              <a:t>г.Собинки</a:t>
            </a:r>
            <a:endParaRPr lang="ru-RU" sz="1600" b="1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488668"/>
            <a:ext cx="867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Районный семинар заместителей директоров по учебной работе, февраль 2020 года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7995" y="764704"/>
            <a:ext cx="8620373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опыта организации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методической работы с кадрами 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подготовке к ГИА 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реализации</a:t>
            </a:r>
            <a:endParaRPr lang="ru-RU" sz="4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ФГОС ООО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5" name="Picture 3" descr="C:\Users\Евроеть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61048"/>
            <a:ext cx="4495800" cy="2543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057954"/>
            <a:ext cx="610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объективности оценивания знаний выпускников в подготовке к государственной итоговой аттестации. Разработка плана мероприятий по повышению качества подготовки выпускников к ГИА.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12420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работы учителей-предметников с неуспевающими и  слабоуспевающими учащимися.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3429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«Актуальные вопросы подготовки обучающихся к ОГЭ»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2800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Индивидуальная образовательная траектория обучающихся по подготовке к сдаче ОГЭ как способ повышения качества образования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7038" y="56850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Продуктивность деятельности учителей- предметников при подготовке обучающихся к ГИА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3551380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КИМах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ОГЭ, ЕГЭ, устного собеседования в 2020 году.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документов, определяющих структуру и содержание контрольных измерительных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51520" y="554488"/>
            <a:ext cx="2282552" cy="61264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683647" y="229870"/>
            <a:ext cx="52808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преемственности в оценке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и основной школе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6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ttp://dopoln.ru/pars_docs/refs/227/226199/226199_html_m4692f5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9144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Проектирование универсальных</a:t>
            </a:r>
          </a:p>
          <a:p>
            <a:pPr algn="ctr">
              <a:defRPr/>
            </a:pPr>
            <a:r>
              <a:rPr lang="ru-RU" sz="4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учебных действий </a:t>
            </a:r>
          </a:p>
          <a:p>
            <a:pPr algn="ctr">
              <a:defRPr/>
            </a:pPr>
            <a:r>
              <a:rPr lang="ru-RU" sz="4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 основной школе </a:t>
            </a:r>
          </a:p>
          <a:p>
            <a:pPr algn="ctr">
              <a:defRPr/>
            </a:pPr>
            <a:r>
              <a:rPr lang="ru-RU" sz="4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 соответствии </a:t>
            </a:r>
          </a:p>
          <a:p>
            <a:pPr algn="ctr">
              <a:defRPr/>
            </a:pPr>
            <a:r>
              <a:rPr lang="ru-RU" sz="4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 требованиями </a:t>
            </a:r>
          </a:p>
          <a:p>
            <a:pPr algn="ctr">
              <a:defRPr/>
            </a:pPr>
            <a:r>
              <a:rPr lang="ru-RU" sz="4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ФГОС ООО</a:t>
            </a:r>
          </a:p>
          <a:p>
            <a:pPr algn="ctr"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5805264"/>
            <a:ext cx="142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Март 2016 г.</a:t>
            </a:r>
            <a:endParaRPr lang="ru-RU" b="1" u="sn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ПЕДАГОГИЧЕСКИЙ СОВЕТ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                 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Метапредметный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 подход в обучении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           как основное требование ФГОС.</a:t>
            </a:r>
          </a:p>
          <a:p>
            <a:pPr algn="ctr">
              <a:buNone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Деятельность учителя- предметника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по оценке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метапредметных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Arial" pitchFamily="34" charset="0"/>
              </a:rPr>
              <a:t> результатов освоения ООП ООО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" name="Picture 3" descr="C:\Users\Александра\Downloads\скачанные картинки\fgosn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1872208" cy="22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AutoShape 6" descr="http://ru.stockfresh.com/thumbs/clairev/369417_%D1%83%D1%87%D0%B8%D1%82%D0%B5%D0%BB%D1%8C-%D1%81%D1%82%D0%BE%D0%BB%D0%B5-%D0%B2%D0%B5%D0%BA%D1%82%D0%BE%D1%80%D0%B0-%D0%B4%D0%B5%D0%B2%D1%83%D1%88%D0%BA%D0%B8-%D1%83%D0%BB%D1%8B%D0%B1%D0%BA%D0%B0-%D0%BA%D0%BD%D0%B8%D0%B3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2" name="AutoShape 8" descr="http://ru.stockfresh.com/thumbs/clairev/369417_%D1%83%D1%87%D0%B8%D1%82%D0%B5%D0%BB%D1%8C-%D1%81%D1%82%D0%BE%D0%BB%D0%B5-%D0%B2%D0%B5%D0%BA%D1%82%D0%BE%D1%80%D0%B0-%D0%B4%D0%B5%D0%B2%D1%83%D1%88%D0%BA%D0%B8-%D1%83%D0%BB%D1%8B%D0%B1%D0%BA%D0%B0-%D0%BA%D0%BD%D0%B8%D0%B3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6" name="Picture 12" descr="http://www.playcast.ru/uploads/2016/10/04/2009469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3284984"/>
            <a:ext cx="1381928" cy="29969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9712" y="623731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Март 2017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роет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171400"/>
            <a:ext cx="5122540" cy="384190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3861048"/>
            <a:ext cx="875246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КАЧЕСТВО ПОДГОТОВКИ 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УЧАЩИХСЯ К ИТОГОВОЙ АТТЕСТАЦИИ.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ПРОБЛЕМЫ И ПУТИ ИХ РЕШЕНИЯ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7378" y="1052736"/>
            <a:ext cx="3816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МБОУ СОШ №4 </a:t>
            </a:r>
            <a:r>
              <a:rPr lang="ru-RU" sz="2400" b="1" dirty="0" err="1" smtClean="0"/>
              <a:t>г.СОБИНКИ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декабрь 2017 г.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3284984"/>
            <a:ext cx="4685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ПЕДАГОГИЧЕСКИЙ СОВЕТ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ypresentation.ru/documents/fd2e5a9ded8650edf383005541e30c5b/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1772816"/>
            <a:ext cx="7594195" cy="181588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Развитие профессиональных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компетентностей педагогов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как фактор повышения качества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в соответствии с современными требованиями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255713" y="333375"/>
            <a:ext cx="75819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b="1">
                <a:latin typeface="Calibri" pitchFamily="34" charset="0"/>
              </a:rPr>
              <a:t> Собинского района  средняя общеобразовательная школа №4 г.Собинки</a:t>
            </a:r>
          </a:p>
          <a:p>
            <a:pPr algn="ctr"/>
            <a:endParaRPr lang="ru-RU">
              <a:latin typeface="Calibri" pitchFamily="34" charset="0"/>
            </a:endParaRPr>
          </a:p>
        </p:txBody>
      </p:sp>
      <p:pic>
        <p:nvPicPr>
          <p:cNvPr id="2053" name="Picture 4" descr="http://sch47.minsk.edu.by/sm_full.aspx?guid=149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573463"/>
            <a:ext cx="3960812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0072" y="443711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Май 2018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5629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ПЕДАГОГИЧЕСКИЙ СОВЕТ – КВЕСТ ПО ТЕМЕ:</a:t>
            </a:r>
          </a:p>
          <a:p>
            <a:pPr algn="ctr">
              <a:buNone/>
            </a:pPr>
            <a:endParaRPr lang="ru-RU" sz="35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35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Формирование  смыслового чтения - необходимое условие формирования и развития </a:t>
            </a:r>
            <a:r>
              <a:rPr lang="ru-RU" sz="3500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метапредметных</a:t>
            </a:r>
            <a:r>
              <a:rPr lang="ru-RU" sz="35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компетенций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9" name="Picture 3" descr="C:\Users\Евроет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499" y="4596611"/>
            <a:ext cx="3106315" cy="21899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16216" y="5517232"/>
            <a:ext cx="174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Декабрь 2018 г.</a:t>
            </a:r>
            <a:endParaRPr lang="ru-RU" b="1" u="sn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Евроеть\Desktop\фото педсовет\IMG-4c3deb4d9a3fe46caaa1d9e27b4d238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4860032" cy="6858000"/>
          </a:xfrm>
          <a:prstGeom prst="rect">
            <a:avLst/>
          </a:prstGeom>
          <a:noFill/>
        </p:spPr>
      </p:pic>
      <p:pic>
        <p:nvPicPr>
          <p:cNvPr id="33795" name="Picture 3" descr="C:\Users\Евроеть\Desktop\фото педсовет\IMG-e5d5c6aacc3ebbb7061cd7d8e026e71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Евроеть\Desktop\фото педсовет\IMG-4ed13c6fadc591f254ed20ebdcd730c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Евроеть\Desktop\фото педсовет\IMG-07a2d89335a6b24e026b359e1fdfd33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374994"/>
          </a:xfrm>
          <a:prstGeom prst="rect">
            <a:avLst/>
          </a:prstGeom>
          <a:noFill/>
        </p:spPr>
      </p:pic>
      <p:pic>
        <p:nvPicPr>
          <p:cNvPr id="35843" name="Picture 3" descr="C:\Users\Евроеть\Desktop\фото педсовет\IMG-c673eae3f4d2e496bdc8c977b96525ec-V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00000" cy="3375000"/>
          </a:xfrm>
          <a:prstGeom prst="rect">
            <a:avLst/>
          </a:prstGeom>
          <a:noFill/>
        </p:spPr>
      </p:pic>
      <p:pic>
        <p:nvPicPr>
          <p:cNvPr id="35844" name="Picture 4" descr="C:\Users\Евроеть\Desktop\фото педсовет\IMG-fe608e3750b5b7deb00afcf855c055a3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4499992" cy="3374994"/>
          </a:xfrm>
          <a:prstGeom prst="rect">
            <a:avLst/>
          </a:prstGeom>
          <a:noFill/>
        </p:spPr>
      </p:pic>
      <p:pic>
        <p:nvPicPr>
          <p:cNvPr id="35845" name="Picture 5" descr="C:\Users\Евроеть\Desktop\фото педсовет\IMG-6eb57a02dce7718a069091500a6c2f23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0" y="3483000"/>
            <a:ext cx="4500000" cy="3375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us-www.sway-cdn.com/s/3ggdbsZmggOm9HkP/images/HD5mJrYmBfHerd?quality=1080&amp;isThumbnail=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47864" cy="1985726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115616" y="18864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МАРАФОН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ПЕДАГОГИЧЕСКИХ ИДЕЙ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052736"/>
            <a:ext cx="12961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ГИА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3" name="Picture 5" descr="C:\Users\Евроеть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 l="36572" r="35714"/>
          <a:stretch>
            <a:fillRect/>
          </a:stretch>
        </p:blipFill>
        <p:spPr bwMode="auto">
          <a:xfrm>
            <a:off x="6767736" y="1905000"/>
            <a:ext cx="2376264" cy="4953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043608" y="2060848"/>
            <a:ext cx="659218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Мастер-классы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педагогов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подготовке к ГИА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«Я делаю так»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mypresentation.ru/documents/fd2e5a9ded8650edf383005541e30c5b/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http://dryga-bio.kramnvk.in.ua/wp-content/uploads/2016/11/teacher-reading-book-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48680"/>
            <a:ext cx="30956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C:\Users\Евроеть\Desktop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33375"/>
            <a:ext cx="53228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Евроеть\Desktop\фото педсовет\мастер классы\DSC0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8012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188640"/>
            <a:ext cx="5166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КУДРЯВАЯ Елена Вячеславовна,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учитель математики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Евроеть\Desktop\фото педсовет\мастер классы\DSC0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100410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47864" y="0"/>
            <a:ext cx="54158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КОРНЕЙ Ольга Николаевна,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учитель русского языка и литературы</a:t>
            </a:r>
            <a:endParaRPr lang="ru-RU" sz="2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Евроеть\Desktop\фото педсовет\мастер классы\IMG_20180412_082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63888" y="332656"/>
            <a:ext cx="47014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БУРДИНА Наталья Юрьевна, </a:t>
            </a:r>
          </a:p>
          <a:p>
            <a:pPr algn="ctr"/>
            <a:r>
              <a:rPr lang="ru-RU" sz="2800" b="1" dirty="0" smtClean="0"/>
              <a:t>учитель химии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Евроеть\Desktop\фото педсовет\мастер классы\IMG_20180412_083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07904" y="1052736"/>
            <a:ext cx="50994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ЛИЗЕНЬ Ирина Станиславовна, </a:t>
            </a:r>
          </a:p>
          <a:p>
            <a:pPr algn="ctr"/>
            <a:r>
              <a:rPr lang="ru-RU" sz="2800" b="1" dirty="0" smtClean="0"/>
              <a:t>учитель биологии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Евроеть\Desktop\фото педсовет\мастер классы\DSC0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159328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57363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ПЕРФИЛОВА Юлия Вячеславовна, </a:t>
            </a:r>
          </a:p>
          <a:p>
            <a:pPr algn="ctr"/>
            <a:r>
              <a:rPr lang="ru-RU" sz="2800" b="1" dirty="0" smtClean="0"/>
              <a:t>учитель истории и обществознания</a:t>
            </a:r>
          </a:p>
          <a:p>
            <a:pPr algn="ctr"/>
            <a:r>
              <a:rPr lang="ru-RU" sz="2800" b="1" dirty="0" smtClean="0"/>
              <a:t>МБОУ СОШ №2 г.Лакинска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vatars.mds.yandex.net/get-pdb/1890546/05401961-7609-4a06-bbbe-8d407a28111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4269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МАРАФОН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ПЕДАГОГИЧЕСКИХ ИДЕЙ 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9" name="Picture 3" descr="C:\Users\Евроеть\Desktop\Безымянный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60848"/>
            <a:ext cx="2636028" cy="33569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75656" y="1340768"/>
            <a:ext cx="660801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 учителя к ученику: 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современные подходы к работе </a:t>
            </a:r>
          </a:p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неуспешными и </a:t>
            </a:r>
          </a:p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изкомотивированными</a:t>
            </a:r>
            <a:endParaRPr lang="ru-RU" sz="4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учащимися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4547" t="19313" r="26674" b="13751"/>
          <a:stretch>
            <a:fillRect/>
          </a:stretch>
        </p:blipFill>
        <p:spPr bwMode="auto">
          <a:xfrm rot="21123389">
            <a:off x="631082" y="505608"/>
            <a:ext cx="275293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725" t="22438" r="64943" b="7672"/>
          <a:stretch>
            <a:fillRect/>
          </a:stretch>
        </p:blipFill>
        <p:spPr bwMode="auto">
          <a:xfrm>
            <a:off x="3995936" y="188640"/>
            <a:ext cx="2687327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6679" t="19485" r="27309" b="14563"/>
          <a:stretch>
            <a:fillRect/>
          </a:stretch>
        </p:blipFill>
        <p:spPr bwMode="auto">
          <a:xfrm rot="566703">
            <a:off x="6340363" y="1955623"/>
            <a:ext cx="252537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5725" t="22438" r="64943" b="7672"/>
          <a:stretch>
            <a:fillRect/>
          </a:stretch>
        </p:blipFill>
        <p:spPr bwMode="auto">
          <a:xfrm rot="20562315">
            <a:off x="2382071" y="3171010"/>
            <a:ext cx="268733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Евроеть\Desktop\Буклет август\240_F_18654794_UrXHhF5QewBd27Xqh4pFvTpz8MUZVo9q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620688"/>
            <a:ext cx="2592288" cy="12241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СРЕДНИЙ ВОЗРАСТ </a:t>
            </a:r>
          </a:p>
          <a:p>
            <a:pPr algn="ctr"/>
            <a:r>
              <a:rPr lang="ru-RU" sz="2800" b="1" dirty="0" smtClean="0">
                <a:latin typeface="Arial Black" pitchFamily="34" charset="0"/>
              </a:rPr>
              <a:t>47 лет</a:t>
            </a:r>
            <a:endParaRPr lang="ru-RU" sz="2800" b="1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548680"/>
            <a:ext cx="2664296" cy="12961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ПЕДАГОГОВ В ВОЗРАСТЕ ДО 35 ЛЕТ</a:t>
            </a:r>
          </a:p>
          <a:p>
            <a:pPr algn="ctr"/>
            <a:r>
              <a:rPr lang="ru-RU" sz="2800" b="1" dirty="0" smtClean="0">
                <a:latin typeface="Arial Black" pitchFamily="34" charset="0"/>
              </a:rPr>
              <a:t>5 человек</a:t>
            </a:r>
            <a:endParaRPr lang="ru-RU" sz="2800" b="1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348880"/>
            <a:ext cx="2520280" cy="13681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 Black" pitchFamily="34" charset="0"/>
              </a:rPr>
              <a:t>87% </a:t>
            </a:r>
          </a:p>
          <a:p>
            <a:pPr algn="ctr"/>
            <a:r>
              <a:rPr lang="ru-RU" dirty="0">
                <a:latin typeface="Century Gothic" pitchFamily="34" charset="0"/>
              </a:rPr>
              <a:t>и</a:t>
            </a:r>
            <a:r>
              <a:rPr lang="ru-RU" dirty="0" smtClean="0">
                <a:latin typeface="Century Gothic" pitchFamily="34" charset="0"/>
              </a:rPr>
              <a:t>меют высшую и 1 квалификационные категории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2420888"/>
            <a:ext cx="2699792" cy="13681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 Black" pitchFamily="34" charset="0"/>
              </a:rPr>
              <a:t>91%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  имеют высшее профессиональное образование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293096"/>
            <a:ext cx="2736304" cy="12961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 Black" pitchFamily="34" charset="0"/>
              </a:rPr>
              <a:t>57%</a:t>
            </a:r>
          </a:p>
          <a:p>
            <a:pPr algn="ctr"/>
            <a:r>
              <a:rPr lang="ru-RU" dirty="0">
                <a:latin typeface="Century Gothic" pitchFamily="34" charset="0"/>
              </a:rPr>
              <a:t>и</a:t>
            </a:r>
            <a:r>
              <a:rPr lang="ru-RU" dirty="0" smtClean="0">
                <a:latin typeface="Century Gothic" pitchFamily="34" charset="0"/>
              </a:rPr>
              <a:t>меют курсовую подготовку 1 раз 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в три года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4293096"/>
            <a:ext cx="2808312" cy="12241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16%</a:t>
            </a:r>
          </a:p>
          <a:p>
            <a:pPr algn="ctr"/>
            <a:r>
              <a:rPr lang="ru-RU" dirty="0">
                <a:latin typeface="Century Gothic" pitchFamily="34" charset="0"/>
              </a:rPr>
              <a:t>и</a:t>
            </a:r>
            <a:r>
              <a:rPr lang="ru-RU" dirty="0" smtClean="0">
                <a:latin typeface="Century Gothic" pitchFamily="34" charset="0"/>
              </a:rPr>
              <a:t>меют курсовую подготовку по работе с детьми с ОВЗ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332656"/>
            <a:ext cx="3240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ВСЕГО ПЕДАГОГОВ</a:t>
            </a:r>
          </a:p>
          <a:p>
            <a:pPr algn="ctr"/>
            <a:r>
              <a:rPr lang="ru-RU" sz="4400" dirty="0" smtClean="0">
                <a:latin typeface="Arial Black" pitchFamily="34" charset="0"/>
              </a:rPr>
              <a:t>44</a:t>
            </a:r>
            <a:endParaRPr lang="ru-RU" sz="4400" dirty="0"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5517232"/>
            <a:ext cx="2592288" cy="11521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19,4%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Century Gothic" pitchFamily="34" charset="0"/>
              </a:rPr>
              <a:t>педагоги- мужчины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026" name="Picture 2" descr="C:\Users\Евроеть\Desktop\pressure_sign_paper_500_clr_9238_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340768"/>
            <a:ext cx="4640134" cy="388843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43808" y="2780928"/>
            <a:ext cx="2160240" cy="954107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itchFamily="34" charset="0"/>
              </a:rPr>
              <a:t>Кадровый </a:t>
            </a:r>
          </a:p>
          <a:p>
            <a:pPr algn="ctr"/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itchFamily="34" charset="0"/>
              </a:rPr>
              <a:t>потенциал</a:t>
            </a:r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Евроеть\Desktop\Буклет август\240_F_18654794_UrXHhF5QewBd27Xqh4pFvTpz8MUZVo9q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188640"/>
            <a:ext cx="2592288" cy="12241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  <a:hlinkClick r:id="rId3" action="ppaction://hlinksldjump"/>
              </a:rPr>
              <a:t>Курсовая подготовка</a:t>
            </a:r>
            <a:endParaRPr lang="ru-RU" sz="2400" dirty="0" smtClean="0">
              <a:latin typeface="Century Gothic" pitchFamily="34" charset="0"/>
            </a:endParaRPr>
          </a:p>
          <a:p>
            <a:pPr algn="ctr"/>
            <a:endParaRPr lang="ru-RU" sz="2800" b="1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188640"/>
            <a:ext cx="2736304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 smtClean="0">
              <a:latin typeface="Century Gothic" pitchFamily="34" charset="0"/>
            </a:endParaRPr>
          </a:p>
          <a:p>
            <a:pPr algn="ctr"/>
            <a:r>
              <a:rPr lang="ru-RU" sz="2000" dirty="0" smtClean="0">
                <a:latin typeface="Century Gothic" pitchFamily="34" charset="0"/>
                <a:hlinkClick r:id="rId4" action="ppaction://hlinksldjump"/>
              </a:rPr>
              <a:t>Методический совет и Школьные </a:t>
            </a:r>
            <a:r>
              <a:rPr lang="ru-RU" sz="2000" dirty="0" smtClean="0">
                <a:latin typeface="Century Gothic" pitchFamily="34" charset="0"/>
                <a:hlinkClick r:id="rId4" action="ppaction://hlinksldjump"/>
              </a:rPr>
              <a:t>методические центры</a:t>
            </a:r>
            <a:endParaRPr lang="ru-RU" sz="2000" dirty="0" smtClean="0">
              <a:latin typeface="Century Gothic" pitchFamily="34" charset="0"/>
            </a:endParaRPr>
          </a:p>
          <a:p>
            <a:pPr algn="ctr"/>
            <a:endParaRPr lang="ru-RU" sz="2800" b="1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772816"/>
            <a:ext cx="2520280" cy="13681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  <a:hlinkClick r:id="rId5" action="ppaction://hlinksldjump"/>
              </a:rPr>
              <a:t>Обучающие и методические семинары</a:t>
            </a:r>
            <a:endParaRPr lang="ru-RU" sz="2400" dirty="0"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4869160"/>
            <a:ext cx="2699792" cy="13681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  <a:hlinkClick r:id="rId6" action="ppaction://hlinksldjump"/>
              </a:rPr>
              <a:t>Анкетирование педагогов</a:t>
            </a:r>
            <a:endParaRPr lang="ru-RU" sz="2400" dirty="0"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284984"/>
            <a:ext cx="2448272" cy="17281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  <a:hlinkClick r:id="rId7" action="ppaction://hlinksldjump"/>
              </a:rPr>
              <a:t>Открытые уроки и мастер- </a:t>
            </a:r>
          </a:p>
          <a:p>
            <a:pPr algn="ctr"/>
            <a:r>
              <a:rPr lang="ru-RU" sz="2400" dirty="0" smtClean="0">
                <a:latin typeface="Century Gothic" pitchFamily="34" charset="0"/>
                <a:hlinkClick r:id="rId7" action="ppaction://hlinksldjump"/>
              </a:rPr>
              <a:t>классы</a:t>
            </a:r>
            <a:endParaRPr lang="ru-RU" sz="2400" dirty="0" smtClean="0">
              <a:latin typeface="Century Gothic" pitchFamily="34" charset="0"/>
            </a:endParaRPr>
          </a:p>
          <a:p>
            <a:pPr algn="ctr"/>
            <a:endParaRPr lang="ru-RU" dirty="0"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5301208"/>
            <a:ext cx="3347864" cy="12241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</a:rPr>
              <a:t>Самообразование педагога</a:t>
            </a:r>
            <a:endParaRPr lang="ru-RU" sz="2400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8640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229200"/>
            <a:ext cx="2592288" cy="12961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  <a:hlinkClick r:id="rId8" action="ppaction://hlinksldjump"/>
              </a:rPr>
              <a:t>Марафон педагогических идей</a:t>
            </a:r>
            <a:endParaRPr lang="ru-RU" sz="2400" dirty="0" smtClean="0">
              <a:latin typeface="Century Gothic" pitchFamily="34" charset="0"/>
            </a:endParaRPr>
          </a:p>
          <a:p>
            <a:pPr algn="ctr"/>
            <a:endParaRPr lang="ru-RU" dirty="0">
              <a:latin typeface="Century Gothic" pitchFamily="34" charset="0"/>
            </a:endParaRPr>
          </a:p>
        </p:txBody>
      </p:sp>
      <p:pic>
        <p:nvPicPr>
          <p:cNvPr id="1026" name="Picture 2" descr="C:\Users\Евроеть\Desktop\pressure_sign_paper_500_clr_9238_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1268760"/>
            <a:ext cx="5328592" cy="388843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627784" y="2276872"/>
            <a:ext cx="2736304" cy="156966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itchFamily="34" charset="0"/>
              </a:rPr>
              <a:t>Повышение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itchFamily="34" charset="0"/>
              </a:rPr>
              <a:t>м</a:t>
            </a:r>
            <a:r>
              <a:rPr lang="ru-RU" sz="2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itchFamily="34" charset="0"/>
              </a:rPr>
              <a:t>етодического уровня педагогов </a:t>
            </a:r>
            <a:endParaRPr lang="ru-RU" sz="2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7864" y="188640"/>
            <a:ext cx="2664296" cy="12961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  <a:hlinkClick r:id="rId10" action="ppaction://hlinksldjump"/>
              </a:rPr>
              <a:t>педагогические советы</a:t>
            </a:r>
            <a:endParaRPr lang="ru-RU" sz="2400" dirty="0" smtClean="0">
              <a:latin typeface="Century Gothic" pitchFamily="34" charset="0"/>
            </a:endParaRPr>
          </a:p>
          <a:p>
            <a:pPr algn="ctr"/>
            <a:endParaRPr lang="ru-RU" sz="2800" b="1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9704" y="1988840"/>
            <a:ext cx="2664296" cy="11521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300" dirty="0" smtClean="0">
              <a:latin typeface="Century Gothic" pitchFamily="34" charset="0"/>
            </a:endParaRPr>
          </a:p>
          <a:p>
            <a:pPr algn="ctr"/>
            <a:r>
              <a:rPr lang="ru-RU" sz="2300" dirty="0" smtClean="0">
                <a:latin typeface="Century Gothic" pitchFamily="34" charset="0"/>
              </a:rPr>
              <a:t>Индивидуальные консультации</a:t>
            </a:r>
          </a:p>
          <a:p>
            <a:pPr algn="ctr"/>
            <a:endParaRPr lang="ru-RU" sz="2800" b="1" dirty="0"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3284984"/>
            <a:ext cx="2699792" cy="13681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entury Gothic" pitchFamily="34" charset="0"/>
                <a:hlinkClick r:id="rId11" action="ppaction://hlinksldjump"/>
              </a:rPr>
              <a:t>Методические недели и конференции</a:t>
            </a:r>
            <a:endParaRPr lang="ru-RU" sz="2400" dirty="0"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xn--38-6kcaak9aj5chl4a3g.xn--p1ai/wp-content/uploads/2018/01/%D0%9E%D0%B1%D1%83%D1%87%D0%B5%D0%BD%D0%B8%D0%B52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130228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620688"/>
            <a:ext cx="27111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hlinkClick r:id="rId3" action="ppaction://hlinksldjump"/>
              </a:rPr>
              <a:t>Курсы</a:t>
            </a:r>
          </a:p>
          <a:p>
            <a:pPr algn="ctr"/>
            <a:r>
              <a:rPr lang="ru-RU" sz="2800" b="1" dirty="0" smtClean="0">
                <a:hlinkClick r:id="rId3" action="ppaction://hlinksldjump"/>
              </a:rPr>
              <a:t> по подготовке</a:t>
            </a:r>
          </a:p>
          <a:p>
            <a:pPr algn="ctr"/>
            <a:r>
              <a:rPr lang="ru-RU" sz="2800" b="1" dirty="0" smtClean="0">
                <a:hlinkClick r:id="rId3" action="ppaction://hlinksldjump"/>
              </a:rPr>
              <a:t> учащихся к ГИА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375585" y="620687"/>
            <a:ext cx="4699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 человек прошли курсовую подготовку (39%)</a:t>
            </a:r>
          </a:p>
          <a:p>
            <a:r>
              <a:rPr lang="ru-RU" dirty="0" smtClean="0"/>
              <a:t>4 педагога запланированы на 2020 год (22%)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32579" y="251355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18 педагогов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8" y="132152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61%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Штриховая стрелка вправо 10"/>
          <p:cNvSpPr/>
          <p:nvPr/>
        </p:nvSpPr>
        <p:spPr>
          <a:xfrm>
            <a:off x="0" y="2735059"/>
            <a:ext cx="4752528" cy="2186781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2273625" y="4163244"/>
            <a:ext cx="6330823" cy="2541764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4" name="Picture 2" descr="https://www.synergy-learning.de/wp-content/uploads/2017/10/teaching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778082" cy="283356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99792" y="4901064"/>
            <a:ext cx="5220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 сопровождение индивидуального проекта обучающихся, формы и способы фиксации результатов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-41563" y="3320617"/>
            <a:ext cx="5068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подготовки к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государственной итоговой аттестации 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по ФГОС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707903" y="68028"/>
            <a:ext cx="4720060" cy="2016224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92102" y="56830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Проектно-исследовательская деятельность как условие развития творческой личности школьников</a:t>
            </a:r>
            <a:endParaRPr lang="ru-RU" sz="20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4131295" y="1458843"/>
            <a:ext cx="5012705" cy="2118843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70795" y="1990840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 приемы подготовки к проведению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 собеседования по русскому языку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95794363"/>
              </p:ext>
            </p:extLst>
          </p:nvPr>
        </p:nvGraphicFramePr>
        <p:xfrm>
          <a:off x="-396552" y="0"/>
          <a:ext cx="5184576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08140673"/>
              </p:ext>
            </p:extLst>
          </p:nvPr>
        </p:nvGraphicFramePr>
        <p:xfrm>
          <a:off x="3851920" y="1700808"/>
          <a:ext cx="51845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hlinkClick r:id="rId2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4256193856"/>
              </p:ext>
            </p:extLst>
          </p:nvPr>
        </p:nvGraphicFramePr>
        <p:xfrm>
          <a:off x="1979712" y="980728"/>
          <a:ext cx="619268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026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520</TotalTime>
  <Words>511</Words>
  <Application>Microsoft Office PowerPoint</Application>
  <PresentationFormat>Экран (4:3)</PresentationFormat>
  <Paragraphs>127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Arial Narrow</vt:lpstr>
      <vt:lpstr>Calibri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ПЕДАГОГИЧЕСКИЙ СОВЕТ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МАРАФОН  ПЕДАГОГИЧЕСКИХ ИДЕЙ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МАРАФОН  ПЕДАГОГИЧЕСКИХ ИДЕЙ </dc:title>
  <dc:creator>Елена Саблина</dc:creator>
  <cp:lastModifiedBy>User</cp:lastModifiedBy>
  <cp:revision>54</cp:revision>
  <dcterms:created xsi:type="dcterms:W3CDTF">2020-01-27T15:37:38Z</dcterms:created>
  <dcterms:modified xsi:type="dcterms:W3CDTF">2020-02-03T11:10:24Z</dcterms:modified>
</cp:coreProperties>
</file>