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70" r:id="rId3"/>
    <p:sldId id="271" r:id="rId4"/>
    <p:sldId id="272" r:id="rId5"/>
    <p:sldId id="277" r:id="rId6"/>
    <p:sldId id="278" r:id="rId7"/>
    <p:sldId id="282" r:id="rId8"/>
    <p:sldId id="283" r:id="rId9"/>
    <p:sldId id="284" r:id="rId10"/>
    <p:sldId id="285" r:id="rId11"/>
    <p:sldId id="286" r:id="rId12"/>
    <p:sldId id="287" r:id="rId13"/>
    <p:sldId id="273" r:id="rId14"/>
    <p:sldId id="274" r:id="rId15"/>
    <p:sldId id="275" r:id="rId16"/>
    <p:sldId id="276" r:id="rId17"/>
    <p:sldId id="288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159A4-5702-4036-AD16-B33AD10F34EC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0D0F0-35E2-4867-8BB0-872C01BE6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89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D0F0-35E2-4867-8BB0-872C01BE61A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06EBFC-247E-4BF9-B759-3C7739500698}" type="datetimeFigureOut">
              <a:rPr lang="ru-RU" smtClean="0"/>
              <a:pPr/>
              <a:t>03.02.2020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65C741-85BE-44D4-8323-0A0CF2A9C9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136904" cy="1702945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 smtClean="0">
                <a:solidFill>
                  <a:schemeClr val="accent2"/>
                </a:solidFill>
                <a:effectLst/>
              </a:rPr>
              <a:t>       </a:t>
            </a:r>
            <a:endParaRPr lang="ru-RU" sz="2000" dirty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Евроеть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67545"/>
            <a:ext cx="7821341" cy="45904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«Каждый человек обязан (я подчеркиваю – обязан) заботиться о своем </a:t>
            </a:r>
            <a:r>
              <a:rPr lang="ru-RU" b="1" dirty="0" smtClean="0"/>
              <a:t> </a:t>
            </a:r>
            <a:r>
              <a:rPr lang="ru-RU" b="1" i="1" dirty="0" smtClean="0"/>
              <a:t>интеллектуальном развитии. Это его обязанность перед обществом, в  котором он живет, и перед самим собой. Основной (но, разумеется, не   единственный) способ своего интеллектуального развития – чтение».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                                                                            Д.С. Лихачев.                                                                </a:t>
            </a:r>
          </a:p>
          <a:p>
            <a:r>
              <a:rPr lang="ru-RU" b="1" i="1" dirty="0" smtClean="0"/>
              <a:t>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6441" t="13990" r="28634" b="4952"/>
          <a:stretch/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624328"/>
            <a:ext cx="1944216" cy="3180936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 flipH="1">
            <a:off x="4537886" y="399546"/>
            <a:ext cx="97021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0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6237" t="15268" r="28359" b="4582"/>
          <a:stretch/>
        </p:blipFill>
        <p:spPr>
          <a:xfrm>
            <a:off x="-180528" y="0"/>
            <a:ext cx="912456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325756"/>
            <a:ext cx="1008112" cy="204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30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6452" t="16059" r="29025" b="4792"/>
          <a:stretch/>
        </p:blipFill>
        <p:spPr>
          <a:xfrm>
            <a:off x="0" y="14928"/>
            <a:ext cx="8724800" cy="6654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1960" y="277954"/>
            <a:ext cx="1008112" cy="2523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052736"/>
            <a:ext cx="1152128" cy="117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4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044359"/>
              </p:ext>
            </p:extLst>
          </p:nvPr>
        </p:nvGraphicFramePr>
        <p:xfrm>
          <a:off x="678994" y="1572605"/>
          <a:ext cx="7738228" cy="450267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379228">
                  <a:extLst>
                    <a:ext uri="{9D8B030D-6E8A-4147-A177-3AD203B41FA5}">
                      <a16:colId xmlns:a16="http://schemas.microsoft.com/office/drawing/2014/main" xmlns="" val="1378589566"/>
                    </a:ext>
                  </a:extLst>
                </a:gridCol>
                <a:gridCol w="1589501">
                  <a:extLst>
                    <a:ext uri="{9D8B030D-6E8A-4147-A177-3AD203B41FA5}">
                      <a16:colId xmlns:a16="http://schemas.microsoft.com/office/drawing/2014/main" xmlns="" val="3973640601"/>
                    </a:ext>
                  </a:extLst>
                </a:gridCol>
                <a:gridCol w="1589501">
                  <a:extLst>
                    <a:ext uri="{9D8B030D-6E8A-4147-A177-3AD203B41FA5}">
                      <a16:colId xmlns:a16="http://schemas.microsoft.com/office/drawing/2014/main" xmlns="" val="2995247934"/>
                    </a:ext>
                  </a:extLst>
                </a:gridCol>
                <a:gridCol w="3179998">
                  <a:extLst>
                    <a:ext uri="{9D8B030D-6E8A-4147-A177-3AD203B41FA5}">
                      <a16:colId xmlns:a16="http://schemas.microsoft.com/office/drawing/2014/main" xmlns="" val="772794414"/>
                    </a:ext>
                  </a:extLst>
                </a:gridCol>
              </a:tblGrid>
              <a:tr h="994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результат по классу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Выборка стандартизации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0759399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5-а/7-а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49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49%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</a:t>
                      </a:r>
                      <a:r>
                        <a:rPr lang="ru-RU" sz="1400" dirty="0" smtClean="0">
                          <a:effectLst/>
                        </a:rPr>
                        <a:t>%/46%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4359598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5-б/7-б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54%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6220751"/>
                  </a:ext>
                </a:extLst>
              </a:tr>
              <a:tr h="514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5-в/7-в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40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50%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7613540"/>
                  </a:ext>
                </a:extLst>
              </a:tr>
              <a:tr h="514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6-а/8-а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50%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46</a:t>
                      </a:r>
                      <a:r>
                        <a:rPr lang="ru-RU" sz="1400" dirty="0" smtClean="0">
                          <a:effectLst/>
                        </a:rPr>
                        <a:t>%/44%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9701628"/>
                  </a:ext>
                </a:extLst>
              </a:tr>
              <a:tr h="514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6-б/8-б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39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43%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8694106"/>
                  </a:ext>
                </a:extLst>
              </a:tr>
              <a:tr h="483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6-в/8-в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36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42%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26195401"/>
                  </a:ext>
                </a:extLst>
              </a:tr>
              <a:tr h="5141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6-г/8-г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34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45%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323160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0405" y="669338"/>
            <a:ext cx="803540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Успешность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умений работать с текстом 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(общий балл за выполнение всей работы по 100-балльной шкале)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635896" y="3823941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635896" y="3429000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689036" y="4859843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689036" y="4341892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722921" y="5705254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721310" y="5266539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956766"/>
              </p:ext>
            </p:extLst>
          </p:nvPr>
        </p:nvGraphicFramePr>
        <p:xfrm>
          <a:off x="395535" y="1256565"/>
          <a:ext cx="8424936" cy="3372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3">
                  <a:extLst>
                    <a:ext uri="{9D8B030D-6E8A-4147-A177-3AD203B41FA5}">
                      <a16:colId xmlns:a16="http://schemas.microsoft.com/office/drawing/2014/main" xmlns="" val="4125417427"/>
                    </a:ext>
                  </a:extLst>
                </a:gridCol>
                <a:gridCol w="528434">
                  <a:extLst>
                    <a:ext uri="{9D8B030D-6E8A-4147-A177-3AD203B41FA5}">
                      <a16:colId xmlns:a16="http://schemas.microsoft.com/office/drawing/2014/main" xmlns="" val="2347548258"/>
                    </a:ext>
                  </a:extLst>
                </a:gridCol>
                <a:gridCol w="585351">
                  <a:extLst>
                    <a:ext uri="{9D8B030D-6E8A-4147-A177-3AD203B41FA5}">
                      <a16:colId xmlns:a16="http://schemas.microsoft.com/office/drawing/2014/main" xmlns="" val="2610285039"/>
                    </a:ext>
                  </a:extLst>
                </a:gridCol>
                <a:gridCol w="470391">
                  <a:extLst>
                    <a:ext uri="{9D8B030D-6E8A-4147-A177-3AD203B41FA5}">
                      <a16:colId xmlns:a16="http://schemas.microsoft.com/office/drawing/2014/main" xmlns="" val="413959732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18439477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6531065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78914097"/>
                    </a:ext>
                  </a:extLst>
                </a:gridCol>
                <a:gridCol w="324036">
                  <a:extLst>
                    <a:ext uri="{9D8B030D-6E8A-4147-A177-3AD203B41FA5}">
                      <a16:colId xmlns:a16="http://schemas.microsoft.com/office/drawing/2014/main" xmlns="" val="2657290917"/>
                    </a:ext>
                  </a:extLst>
                </a:gridCol>
                <a:gridCol w="400653">
                  <a:extLst>
                    <a:ext uri="{9D8B030D-6E8A-4147-A177-3AD203B41FA5}">
                      <a16:colId xmlns:a16="http://schemas.microsoft.com/office/drawing/2014/main" xmlns="" val="1473679523"/>
                    </a:ext>
                  </a:extLst>
                </a:gridCol>
                <a:gridCol w="552890">
                  <a:extLst>
                    <a:ext uri="{9D8B030D-6E8A-4147-A177-3AD203B41FA5}">
                      <a16:colId xmlns:a16="http://schemas.microsoft.com/office/drawing/2014/main" xmlns="" val="3451272218"/>
                    </a:ext>
                  </a:extLst>
                </a:gridCol>
                <a:gridCol w="425580">
                  <a:extLst>
                    <a:ext uri="{9D8B030D-6E8A-4147-A177-3AD203B41FA5}">
                      <a16:colId xmlns:a16="http://schemas.microsoft.com/office/drawing/2014/main" xmlns="" val="1824017727"/>
                    </a:ext>
                  </a:extLst>
                </a:gridCol>
                <a:gridCol w="457081">
                  <a:extLst>
                    <a:ext uri="{9D8B030D-6E8A-4147-A177-3AD203B41FA5}">
                      <a16:colId xmlns:a16="http://schemas.microsoft.com/office/drawing/2014/main" xmlns="" val="63467725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352841163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67327368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1438936068"/>
                    </a:ext>
                  </a:extLst>
                </a:gridCol>
                <a:gridCol w="457570">
                  <a:extLst>
                    <a:ext uri="{9D8B030D-6E8A-4147-A177-3AD203B41FA5}">
                      <a16:colId xmlns:a16="http://schemas.microsoft.com/office/drawing/2014/main" xmlns="" val="2997699546"/>
                    </a:ext>
                  </a:extLst>
                </a:gridCol>
                <a:gridCol w="334517">
                  <a:extLst>
                    <a:ext uri="{9D8B030D-6E8A-4147-A177-3AD203B41FA5}">
                      <a16:colId xmlns:a16="http://schemas.microsoft.com/office/drawing/2014/main" xmlns="" val="914425335"/>
                    </a:ext>
                  </a:extLst>
                </a:gridCol>
              </a:tblGrid>
              <a:tr h="6260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Естествознание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История/ обществознание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491804"/>
                  </a:ext>
                </a:extLst>
              </a:tr>
              <a:tr h="466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классу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классу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классу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классу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2167936"/>
                  </a:ext>
                </a:extLst>
              </a:tr>
              <a:tr h="201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5-а/7-а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4304789"/>
                  </a:ext>
                </a:extLst>
              </a:tr>
              <a:tr h="201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5-б/7-б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3816417"/>
                  </a:ext>
                </a:extLst>
              </a:tr>
              <a:tr h="201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5-в/7-в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7222300"/>
                  </a:ext>
                </a:extLst>
              </a:tr>
              <a:tr h="413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./7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53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49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9511573"/>
                  </a:ext>
                </a:extLst>
              </a:tr>
              <a:tr h="201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6-а/8-а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1124200"/>
                  </a:ext>
                </a:extLst>
              </a:tr>
              <a:tr h="201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6-б/8-б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9890955"/>
                  </a:ext>
                </a:extLst>
              </a:tr>
              <a:tr h="201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6-в/8-в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39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710853"/>
                  </a:ext>
                </a:extLst>
              </a:tr>
              <a:tr h="2014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6-г/8-г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5015002"/>
                  </a:ext>
                </a:extLst>
              </a:tr>
              <a:tr h="413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./8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j-lt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42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38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51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294" marR="929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531692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02920" y="548680"/>
            <a:ext cx="81838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Успешность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умения работать с текстом, </a:t>
            </a:r>
          </a:p>
          <a:p>
            <a:pPr marL="0" marR="0" lvl="0" indent="2270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связанным с предметными областями (% от максимального балла)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3923928" y="2535753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923928" y="2324519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923928" y="2751777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923928" y="3316269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923928" y="3759072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923928" y="3985851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652120" y="2743337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652120" y="3759072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652120" y="3543048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511500" y="3961503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455322" y="3756212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452321" y="3524699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452321" y="3344330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452321" y="2535753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685987" y="3985851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823282" y="2727730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836786" y="3344330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1877521" y="3765706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849432" y="3570482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878843" y="3950197"/>
            <a:ext cx="216024" cy="216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807854" y="2330175"/>
            <a:ext cx="273888" cy="2184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636871" y="2326511"/>
            <a:ext cx="303282" cy="2220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823282" y="2523279"/>
            <a:ext cx="291232" cy="220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636871" y="3341485"/>
            <a:ext cx="303282" cy="2289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437072" y="2355384"/>
            <a:ext cx="290452" cy="1931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77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82020"/>
              </p:ext>
            </p:extLst>
          </p:nvPr>
        </p:nvGraphicFramePr>
        <p:xfrm>
          <a:off x="395536" y="1628800"/>
          <a:ext cx="8352930" cy="3524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6098">
                  <a:extLst>
                    <a:ext uri="{9D8B030D-6E8A-4147-A177-3AD203B41FA5}">
                      <a16:colId xmlns:a16="http://schemas.microsoft.com/office/drawing/2014/main" xmlns="" val="639794372"/>
                    </a:ext>
                  </a:extLst>
                </a:gridCol>
                <a:gridCol w="526420">
                  <a:extLst>
                    <a:ext uri="{9D8B030D-6E8A-4147-A177-3AD203B41FA5}">
                      <a16:colId xmlns:a16="http://schemas.microsoft.com/office/drawing/2014/main" xmlns="" val="1049444095"/>
                    </a:ext>
                  </a:extLst>
                </a:gridCol>
                <a:gridCol w="526420">
                  <a:extLst>
                    <a:ext uri="{9D8B030D-6E8A-4147-A177-3AD203B41FA5}">
                      <a16:colId xmlns:a16="http://schemas.microsoft.com/office/drawing/2014/main" xmlns="" val="3802554826"/>
                    </a:ext>
                  </a:extLst>
                </a:gridCol>
                <a:gridCol w="526420">
                  <a:extLst>
                    <a:ext uri="{9D8B030D-6E8A-4147-A177-3AD203B41FA5}">
                      <a16:colId xmlns:a16="http://schemas.microsoft.com/office/drawing/2014/main" xmlns="" val="150167280"/>
                    </a:ext>
                  </a:extLst>
                </a:gridCol>
                <a:gridCol w="526420">
                  <a:extLst>
                    <a:ext uri="{9D8B030D-6E8A-4147-A177-3AD203B41FA5}">
                      <a16:colId xmlns:a16="http://schemas.microsoft.com/office/drawing/2014/main" xmlns="" val="1546533272"/>
                    </a:ext>
                  </a:extLst>
                </a:gridCol>
                <a:gridCol w="545098">
                  <a:extLst>
                    <a:ext uri="{9D8B030D-6E8A-4147-A177-3AD203B41FA5}">
                      <a16:colId xmlns:a16="http://schemas.microsoft.com/office/drawing/2014/main" xmlns="" val="2771698122"/>
                    </a:ext>
                  </a:extLst>
                </a:gridCol>
                <a:gridCol w="545098">
                  <a:extLst>
                    <a:ext uri="{9D8B030D-6E8A-4147-A177-3AD203B41FA5}">
                      <a16:colId xmlns:a16="http://schemas.microsoft.com/office/drawing/2014/main" xmlns="" val="2888903629"/>
                    </a:ext>
                  </a:extLst>
                </a:gridCol>
                <a:gridCol w="545098">
                  <a:extLst>
                    <a:ext uri="{9D8B030D-6E8A-4147-A177-3AD203B41FA5}">
                      <a16:colId xmlns:a16="http://schemas.microsoft.com/office/drawing/2014/main" xmlns="" val="1660511524"/>
                    </a:ext>
                  </a:extLst>
                </a:gridCol>
                <a:gridCol w="545098">
                  <a:extLst>
                    <a:ext uri="{9D8B030D-6E8A-4147-A177-3AD203B41FA5}">
                      <a16:colId xmlns:a16="http://schemas.microsoft.com/office/drawing/2014/main" xmlns="" val="2496525572"/>
                    </a:ext>
                  </a:extLst>
                </a:gridCol>
                <a:gridCol w="520190">
                  <a:extLst>
                    <a:ext uri="{9D8B030D-6E8A-4147-A177-3AD203B41FA5}">
                      <a16:colId xmlns:a16="http://schemas.microsoft.com/office/drawing/2014/main" xmlns="" val="1530204623"/>
                    </a:ext>
                  </a:extLst>
                </a:gridCol>
                <a:gridCol w="520190">
                  <a:extLst>
                    <a:ext uri="{9D8B030D-6E8A-4147-A177-3AD203B41FA5}">
                      <a16:colId xmlns:a16="http://schemas.microsoft.com/office/drawing/2014/main" xmlns="" val="1903988892"/>
                    </a:ext>
                  </a:extLst>
                </a:gridCol>
                <a:gridCol w="520190">
                  <a:extLst>
                    <a:ext uri="{9D8B030D-6E8A-4147-A177-3AD203B41FA5}">
                      <a16:colId xmlns:a16="http://schemas.microsoft.com/office/drawing/2014/main" xmlns="" val="1756108536"/>
                    </a:ext>
                  </a:extLst>
                </a:gridCol>
                <a:gridCol w="520190">
                  <a:extLst>
                    <a:ext uri="{9D8B030D-6E8A-4147-A177-3AD203B41FA5}">
                      <a16:colId xmlns:a16="http://schemas.microsoft.com/office/drawing/2014/main" xmlns="" val="3416645115"/>
                    </a:ext>
                  </a:extLst>
                </a:gridCol>
              </a:tblGrid>
              <a:tr h="57068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класс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Общее понимание текста, ориентация в тексте: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Использование информации в тексте для различных целей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Глубокое и детальное понимание содержание и формы текста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5477752"/>
                  </a:ext>
                </a:extLst>
              </a:tr>
              <a:tr h="3601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классу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выборка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классу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выборка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классу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выборка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5611891"/>
                  </a:ext>
                </a:extLst>
              </a:tr>
              <a:tr h="2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5-а/7-а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67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63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44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44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j-lt"/>
                        </a:rPr>
                        <a:t>38</a:t>
                      </a:r>
                      <a:endParaRPr lang="ru-RU" sz="14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380395"/>
                  </a:ext>
                </a:extLst>
              </a:tr>
              <a:tr h="2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5-б/7-б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65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38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5794840"/>
                  </a:ext>
                </a:extLst>
              </a:tr>
              <a:tr h="2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5-в/7-в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60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36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13515386"/>
                  </a:ext>
                </a:extLst>
              </a:tr>
              <a:tr h="2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 5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64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63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39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44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38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38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754446"/>
                  </a:ext>
                </a:extLst>
              </a:tr>
              <a:tr h="2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6-а/8-а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54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51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50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46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28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38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3120081"/>
                  </a:ext>
                </a:extLst>
              </a:tr>
              <a:tr h="2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6-б/8-б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46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72380747"/>
                  </a:ext>
                </a:extLst>
              </a:tr>
              <a:tr h="2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6-в/8-в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37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41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25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0356237"/>
                  </a:ext>
                </a:extLst>
              </a:tr>
              <a:tr h="2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6-г/8-г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43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36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</a:rPr>
                        <a:t>19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214285"/>
                  </a:ext>
                </a:extLst>
              </a:tr>
              <a:tr h="288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Итого 6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effectLst/>
                        </a:rPr>
                        <a:t>кл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45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51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43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46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23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j-lt"/>
                        </a:rPr>
                        <a:t>38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52" marR="665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8786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9592" y="564651"/>
            <a:ext cx="74888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Успешность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отдельных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 умений в  работе  с текстом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21317"/>
              </p:ext>
            </p:extLst>
          </p:nvPr>
        </p:nvGraphicFramePr>
        <p:xfrm>
          <a:off x="395536" y="1124744"/>
          <a:ext cx="8352929" cy="4587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909">
                  <a:extLst>
                    <a:ext uri="{9D8B030D-6E8A-4147-A177-3AD203B41FA5}">
                      <a16:colId xmlns:a16="http://schemas.microsoft.com/office/drawing/2014/main" xmlns="" val="1325437725"/>
                    </a:ext>
                  </a:extLst>
                </a:gridCol>
                <a:gridCol w="1295788">
                  <a:extLst>
                    <a:ext uri="{9D8B030D-6E8A-4147-A177-3AD203B41FA5}">
                      <a16:colId xmlns:a16="http://schemas.microsoft.com/office/drawing/2014/main" xmlns="" val="2077644725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2739855471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45405131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2909690400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1062812919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40729823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612743757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2419893561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45034221"/>
                    </a:ext>
                  </a:extLst>
                </a:gridCol>
              </a:tblGrid>
              <a:tr h="28210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выполнявших работу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достигли базового </a:t>
                      </a:r>
                      <a:r>
                        <a:rPr lang="ru-RU" sz="1200" dirty="0" smtClean="0">
                          <a:effectLst/>
                        </a:rPr>
                        <a:t>уровня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Достигли базового уровня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1919835"/>
                  </a:ext>
                </a:extLst>
              </a:tr>
              <a:tr h="399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Недостаточный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Пониженный </a:t>
                      </a:r>
                      <a:r>
                        <a:rPr lang="ru-RU" sz="1200" dirty="0" smtClean="0">
                          <a:effectLst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 уровень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Повышенный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4363109"/>
                  </a:ext>
                </a:extLst>
              </a:tr>
              <a:tr h="372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</a:t>
                      </a:r>
                      <a:r>
                        <a:rPr lang="ru-RU" sz="1200" dirty="0" smtClean="0">
                          <a:effectLst/>
                        </a:rPr>
                        <a:t>классу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выборка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классу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выборка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классу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выборка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классу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6053029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5-а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3/11%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21/75%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4/14%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506277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5-б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1/5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4/18%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15/68%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2/9%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083176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5-в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1/5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4/18%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17/72%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1/5%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3609509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73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13/18%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60/82%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1775307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6-а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5/25%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15/58%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4/17%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944960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6-б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1/5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9/43%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9/43%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2/10%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10713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6-в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15/63%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9/38%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976039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6-г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2/7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16/55%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11/38%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3671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5656" y="548680"/>
            <a:ext cx="6696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достижения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результатов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3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30552"/>
              </p:ext>
            </p:extLst>
          </p:nvPr>
        </p:nvGraphicFramePr>
        <p:xfrm>
          <a:off x="395536" y="1052736"/>
          <a:ext cx="8352929" cy="4947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909">
                  <a:extLst>
                    <a:ext uri="{9D8B030D-6E8A-4147-A177-3AD203B41FA5}">
                      <a16:colId xmlns:a16="http://schemas.microsoft.com/office/drawing/2014/main" xmlns="" val="1325437725"/>
                    </a:ext>
                  </a:extLst>
                </a:gridCol>
                <a:gridCol w="1295788">
                  <a:extLst>
                    <a:ext uri="{9D8B030D-6E8A-4147-A177-3AD203B41FA5}">
                      <a16:colId xmlns:a16="http://schemas.microsoft.com/office/drawing/2014/main" xmlns="" val="2077644725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2739855471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45405131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2909690400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1062812919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40729823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612743757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2419893561"/>
                    </a:ext>
                  </a:extLst>
                </a:gridCol>
                <a:gridCol w="791654">
                  <a:extLst>
                    <a:ext uri="{9D8B030D-6E8A-4147-A177-3AD203B41FA5}">
                      <a16:colId xmlns:a16="http://schemas.microsoft.com/office/drawing/2014/main" xmlns="" val="45034221"/>
                    </a:ext>
                  </a:extLst>
                </a:gridCol>
              </a:tblGrid>
              <a:tr h="2501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класс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Кол-во выполнявших работу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 достигли базового уровня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Достигли базового уровня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1919835"/>
                  </a:ext>
                </a:extLst>
              </a:tr>
              <a:tr h="399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Недостаточный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Пониженный уровень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Базовый уровень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Повышенный уровень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4363109"/>
                  </a:ext>
                </a:extLst>
              </a:tr>
              <a:tr h="3723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</a:t>
                      </a:r>
                      <a:r>
                        <a:rPr lang="ru-RU" sz="1200" dirty="0" smtClean="0">
                          <a:effectLst/>
                        </a:rPr>
                        <a:t>классу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классу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выборка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 классу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выборка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 классу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выборка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6053029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r>
                        <a:rPr lang="ru-RU" sz="1200" dirty="0" smtClean="0">
                          <a:effectLst/>
                        </a:rPr>
                        <a:t>-а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1/ 4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6/21%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29%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14/50%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7/25%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3506277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r>
                        <a:rPr lang="ru-RU" sz="1200" dirty="0" smtClean="0">
                          <a:effectLst/>
                        </a:rPr>
                        <a:t>-б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1/4%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1/4%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15/63%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7/29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083176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r>
                        <a:rPr lang="ru-RU" sz="1200" dirty="0" smtClean="0">
                          <a:effectLst/>
                        </a:rPr>
                        <a:t>-в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6/26%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13/57%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4/17%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3609509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75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15/20%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60/80%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Выше выборки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1775307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r>
                        <a:rPr lang="ru-RU" sz="1200" dirty="0" smtClean="0">
                          <a:effectLst/>
                        </a:rPr>
                        <a:t>-а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4/14,3%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17/60,7%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62%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7/25%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6944960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r>
                        <a:rPr lang="ru-RU" sz="1200" dirty="0" smtClean="0">
                          <a:effectLst/>
                        </a:rPr>
                        <a:t>-б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1/3,4%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5/17,2%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17/58,6%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6/20,7%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10713"/>
                  </a:ext>
                </a:extLst>
              </a:tr>
              <a:tr h="2821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r>
                        <a:rPr lang="ru-RU" sz="1200" dirty="0" smtClean="0">
                          <a:effectLst/>
                        </a:rPr>
                        <a:t>-в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7/26%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18/66,7%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2/7,4%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7976039"/>
                  </a:ext>
                </a:extLst>
              </a:tr>
              <a:tr h="8988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3/13,6%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16/72,7%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3/13,6%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367106"/>
                  </a:ext>
                </a:extLst>
              </a:tr>
              <a:tr h="292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r>
                        <a:rPr lang="ru-RU" sz="1200" dirty="0" smtClean="0">
                          <a:effectLst/>
                        </a:rPr>
                        <a:t>-г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1066798"/>
                  </a:ext>
                </a:extLst>
              </a:tr>
              <a:tr h="282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106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20/18,7%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86/81,3%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Выше выборки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86" marR="87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744873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03648" y="476672"/>
            <a:ext cx="66967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Уровни достижения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метапредметных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результатов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42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942" t="8334" r="1447" b="4752"/>
          <a:stretch/>
        </p:blipFill>
        <p:spPr>
          <a:xfrm>
            <a:off x="85622" y="338273"/>
            <a:ext cx="8944944" cy="59046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692696"/>
            <a:ext cx="4198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PROSV.RU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27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651" t="8120" r="3876" b="4690"/>
          <a:stretch/>
        </p:blipFill>
        <p:spPr>
          <a:xfrm>
            <a:off x="107504" y="332656"/>
            <a:ext cx="8928992" cy="619901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764486" y="3545210"/>
            <a:ext cx="2664000" cy="2376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998039" y="2725414"/>
            <a:ext cx="51459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СКАЧАТЬ ПРОГРАММУ ДЛЯ ВВОДА И </a:t>
            </a:r>
          </a:p>
          <a:p>
            <a:pPr algn="ctr"/>
            <a:r>
              <a:rPr lang="ru-RU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ОБРАБОТКИ РЕЗУЛЬТАТОВ</a:t>
            </a:r>
            <a:endParaRPr lang="ru-RU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5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МЕТАПРЕДМЕТНАЯ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           РАБОТА: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</a:t>
            </a:r>
          </a:p>
          <a:p>
            <a:pPr marL="0" indent="0" algn="ctr">
              <a:buNone/>
            </a:pPr>
            <a:r>
              <a:rPr lang="ru-RU" sz="4800" b="1" dirty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             </a:t>
            </a:r>
            <a:r>
              <a:rPr lang="ru-RU" sz="48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возможности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Segoe Print" panose="02000600000000000000" pitchFamily="2" charset="0"/>
              </a:rPr>
              <a:t>                  </a:t>
            </a:r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и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                   </a:t>
            </a:r>
            <a:r>
              <a:rPr lang="ru-RU" sz="48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особенности.</a:t>
            </a:r>
            <a:endParaRPr lang="ru-RU" sz="48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4" y="1628800"/>
            <a:ext cx="2137912" cy="30069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79689"/>
            <a:ext cx="2304256" cy="31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ozon-st.cdn.ngenix.net/multimedia/1010491436.jpg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502920" y="530352"/>
            <a:ext cx="8183880" cy="592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Цель работы.</a:t>
            </a:r>
            <a:endParaRPr lang="ru-RU" b="1" u="sng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dirty="0" smtClean="0"/>
              <a:t>Выявление </a:t>
            </a:r>
            <a:r>
              <a:rPr lang="ru-RU" dirty="0"/>
              <a:t>у </a:t>
            </a:r>
            <a:r>
              <a:rPr lang="ru-RU" dirty="0" smtClean="0"/>
              <a:t>учащихся степени достижения  основных </a:t>
            </a:r>
            <a:r>
              <a:rPr lang="ru-RU" dirty="0" err="1"/>
              <a:t>метапредметных</a:t>
            </a:r>
            <a:r>
              <a:rPr lang="ru-RU" dirty="0"/>
              <a:t> результатов </a:t>
            </a:r>
            <a:r>
              <a:rPr lang="ru-RU"/>
              <a:t>обучения</a:t>
            </a:r>
            <a:r>
              <a:rPr lang="ru-RU" smtClean="0"/>
              <a:t>:</a:t>
            </a:r>
            <a:endParaRPr lang="ru-RU" dirty="0"/>
          </a:p>
          <a:p>
            <a:pPr algn="just"/>
            <a:r>
              <a:rPr lang="ru-RU" dirty="0" err="1" smtClean="0">
                <a:solidFill>
                  <a:srgbClr val="7030A0"/>
                </a:solidFill>
              </a:rPr>
              <a:t>сформированности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умений читать и понимать различные тексты, включая учебные;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работать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 информацией, представленной  в различной форме;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использовать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полученную информацию для решения различных учебно- практических задач.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37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88515"/>
            <a:ext cx="8424936" cy="494716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30352"/>
            <a:ext cx="8568952" cy="585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ОЦЕНИВАЕТСЯ    </a:t>
            </a:r>
            <a:r>
              <a:rPr lang="ru-RU" b="1" dirty="0" err="1" smtClean="0">
                <a:solidFill>
                  <a:schemeClr val="accent2"/>
                </a:solidFill>
              </a:rPr>
              <a:t>сформированность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             трех групп умений:</a:t>
            </a:r>
            <a:r>
              <a:rPr lang="ru-RU" sz="1800" b="1" dirty="0" smtClean="0"/>
              <a:t>   </a:t>
            </a:r>
            <a:endParaRPr lang="ru-RU" sz="18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270189" y="2276872"/>
            <a:ext cx="34458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673100"/>
            <a:r>
              <a:rPr lang="ru-RU" sz="2000" b="1" dirty="0"/>
              <a:t>1.Общее понимание </a:t>
            </a:r>
            <a:endParaRPr lang="ru-RU" sz="2000" b="1" dirty="0" smtClean="0"/>
          </a:p>
          <a:p>
            <a:pPr defTabSz="673100"/>
            <a:r>
              <a:rPr lang="ru-RU" sz="2000" b="1" dirty="0" smtClean="0"/>
              <a:t>текста</a:t>
            </a:r>
            <a:r>
              <a:rPr lang="ru-RU" sz="2000" b="1" dirty="0"/>
              <a:t>, </a:t>
            </a:r>
          </a:p>
          <a:p>
            <a:pPr defTabSz="673100"/>
            <a:r>
              <a:rPr lang="ru-RU" sz="2000" b="1" dirty="0"/>
              <a:t>ориентация в тексте.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668544"/>
            <a:ext cx="360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2.Глубокое</a:t>
            </a:r>
            <a:r>
              <a:rPr lang="ru-RU" sz="2000" b="1" dirty="0" smtClean="0"/>
              <a:t> и детальное  понимание</a:t>
            </a:r>
          </a:p>
          <a:p>
            <a:r>
              <a:rPr lang="ru-RU" sz="2000" b="1" dirty="0" smtClean="0"/>
              <a:t> содержание </a:t>
            </a:r>
          </a:p>
          <a:p>
            <a:r>
              <a:rPr lang="ru-RU" sz="2000" b="1" dirty="0" smtClean="0"/>
              <a:t>и формы текста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04048" y="3105835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3.Использование </a:t>
            </a:r>
            <a:r>
              <a:rPr lang="ru-RU" sz="2000" b="1" dirty="0"/>
              <a:t>информации в тексте  для различных  целей</a:t>
            </a:r>
          </a:p>
        </p:txBody>
      </p:sp>
    </p:spTree>
    <p:extLst>
      <p:ext uri="{BB962C8B-B14F-4D97-AF65-F5344CB8AC3E}">
        <p14:creationId xmlns:p14="http://schemas.microsoft.com/office/powerpoint/2010/main" val="315938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7924" t="22795" r="26137" b="18744"/>
          <a:stretch/>
        </p:blipFill>
        <p:spPr>
          <a:xfrm>
            <a:off x="395536" y="332656"/>
            <a:ext cx="85689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0750" t="17340" r="21599" b="17015"/>
          <a:stretch/>
        </p:blipFill>
        <p:spPr>
          <a:xfrm>
            <a:off x="323527" y="404664"/>
            <a:ext cx="8425459" cy="563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7769" t="23135" r="27631" b="21357"/>
          <a:stretch/>
        </p:blipFill>
        <p:spPr>
          <a:xfrm>
            <a:off x="3466" y="0"/>
            <a:ext cx="9140533" cy="68580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275856" y="265176"/>
            <a:ext cx="3168352" cy="9224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8138" t="21892" r="28047" b="2166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7132" t="15582" r="43842" b="10383"/>
          <a:stretch/>
        </p:blipFill>
        <p:spPr>
          <a:xfrm>
            <a:off x="2267744" y="332656"/>
            <a:ext cx="4776639" cy="6264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692696"/>
            <a:ext cx="792088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97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904</TotalTime>
  <Words>760</Words>
  <Application>Microsoft Office PowerPoint</Application>
  <PresentationFormat>Экран (4:3)</PresentationFormat>
  <Paragraphs>443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Евроеть</dc:creator>
  <cp:lastModifiedBy>Елена А. Загулова</cp:lastModifiedBy>
  <cp:revision>58</cp:revision>
  <dcterms:created xsi:type="dcterms:W3CDTF">2018-12-23T15:10:56Z</dcterms:created>
  <dcterms:modified xsi:type="dcterms:W3CDTF">2020-02-03T18:15:27Z</dcterms:modified>
</cp:coreProperties>
</file>