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61" r:id="rId3"/>
    <p:sldId id="266" r:id="rId4"/>
    <p:sldId id="267" r:id="rId5"/>
    <p:sldId id="262" r:id="rId6"/>
    <p:sldId id="265" r:id="rId7"/>
    <p:sldId id="257" r:id="rId8"/>
    <p:sldId id="269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1CF107-FDE7-4701-8AEF-968101DCBCF1}" type="doc">
      <dgm:prSet loTypeId="urn:microsoft.com/office/officeart/2005/8/layout/arrow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5A704C9-5AF0-4A5C-A6AD-211CB3B149E2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rPr>
            <a:t>Выполнение итогового индивидуального проекта  является </a:t>
          </a:r>
          <a:r>
            <a:rPr lang="ru-RU" sz="2400" b="1" dirty="0" smtClean="0">
              <a:solidFill>
                <a:srgbClr val="C00000"/>
              </a:solidFill>
              <a:latin typeface="Monotype Corsiva" pitchFamily="66" charset="0"/>
            </a:rPr>
            <a:t>обязательным </a:t>
          </a:r>
          <a:r>
            <a:rPr lang="ru-RU" sz="2400" b="1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rPr>
            <a:t>для каждого обучающегося, занимающегося по ФГОС</a:t>
          </a:r>
          <a:endParaRPr lang="ru-RU" sz="2400" dirty="0">
            <a:solidFill>
              <a:schemeClr val="tx2">
                <a:lumMod val="50000"/>
              </a:schemeClr>
            </a:solidFill>
          </a:endParaRPr>
        </a:p>
      </dgm:t>
    </dgm:pt>
    <dgm:pt modelId="{6A212EF4-8E58-4E14-AF9C-C0EAE0FDAEA6}" type="parTrans" cxnId="{7CEAC806-A07A-4F84-820A-E3012DC149A0}">
      <dgm:prSet/>
      <dgm:spPr/>
      <dgm:t>
        <a:bodyPr/>
        <a:lstStyle/>
        <a:p>
          <a:endParaRPr lang="ru-RU"/>
        </a:p>
      </dgm:t>
    </dgm:pt>
    <dgm:pt modelId="{809B620F-D0E0-4A46-8A82-C0FF4FCEBA1C}" type="sibTrans" cxnId="{7CEAC806-A07A-4F84-820A-E3012DC149A0}">
      <dgm:prSet/>
      <dgm:spPr/>
      <dgm:t>
        <a:bodyPr/>
        <a:lstStyle/>
        <a:p>
          <a:endParaRPr lang="ru-RU"/>
        </a:p>
      </dgm:t>
    </dgm:pt>
    <dgm:pt modelId="{0DBDFB20-BEF3-4322-800E-4B5CF3F47FB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rPr>
            <a:t>Защита индивидуального итогового проекта является одной из </a:t>
          </a:r>
          <a:r>
            <a:rPr lang="ru-RU" sz="2400" b="1" dirty="0" smtClean="0">
              <a:solidFill>
                <a:srgbClr val="C00000"/>
              </a:solidFill>
              <a:latin typeface="Monotype Corsiva" pitchFamily="66" charset="0"/>
            </a:rPr>
            <a:t>обязательных </a:t>
          </a:r>
          <a:r>
            <a:rPr lang="ru-RU" sz="2400" b="1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rPr>
            <a:t>составляющих материалов системы внутреннего мониторинга образовательных достижений.</a:t>
          </a:r>
          <a:endParaRPr lang="ru-RU" sz="2400" dirty="0">
            <a:solidFill>
              <a:schemeClr val="tx2">
                <a:lumMod val="50000"/>
              </a:schemeClr>
            </a:solidFill>
          </a:endParaRPr>
        </a:p>
      </dgm:t>
    </dgm:pt>
    <dgm:pt modelId="{FBC3389B-50D2-476A-B30E-FBDA4956537B}" type="parTrans" cxnId="{4F91F1F5-5DED-462D-8207-932B5F1A689D}">
      <dgm:prSet/>
      <dgm:spPr/>
      <dgm:t>
        <a:bodyPr/>
        <a:lstStyle/>
        <a:p>
          <a:endParaRPr lang="ru-RU"/>
        </a:p>
      </dgm:t>
    </dgm:pt>
    <dgm:pt modelId="{EFC47E15-852A-45F0-8960-7FD346257D2A}" type="sibTrans" cxnId="{4F91F1F5-5DED-462D-8207-932B5F1A689D}">
      <dgm:prSet/>
      <dgm:spPr/>
      <dgm:t>
        <a:bodyPr/>
        <a:lstStyle/>
        <a:p>
          <a:endParaRPr lang="ru-RU"/>
        </a:p>
      </dgm:t>
    </dgm:pt>
    <dgm:pt modelId="{8C697CCC-7240-4F45-9732-9F0F7E3E5AFD}">
      <dgm:prSet/>
      <dgm:spPr/>
    </dgm:pt>
    <dgm:pt modelId="{9970EDFE-14BF-44A7-811D-1A0B391E3B8D}" type="parTrans" cxnId="{13D2839C-90A5-4D5E-B12E-9E9473D39FDF}">
      <dgm:prSet/>
      <dgm:spPr/>
      <dgm:t>
        <a:bodyPr/>
        <a:lstStyle/>
        <a:p>
          <a:endParaRPr lang="ru-RU"/>
        </a:p>
      </dgm:t>
    </dgm:pt>
    <dgm:pt modelId="{26F83A62-6CD7-4628-9FD0-10DD5A2FE172}" type="sibTrans" cxnId="{13D2839C-90A5-4D5E-B12E-9E9473D39FDF}">
      <dgm:prSet/>
      <dgm:spPr/>
      <dgm:t>
        <a:bodyPr/>
        <a:lstStyle/>
        <a:p>
          <a:endParaRPr lang="ru-RU"/>
        </a:p>
      </dgm:t>
    </dgm:pt>
    <dgm:pt modelId="{BA09A583-3B16-47AE-BB37-19E6C5DB2D54}" type="pres">
      <dgm:prSet presAssocID="{EE1CF107-FDE7-4701-8AEF-968101DCBCF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B4C832-7FE1-47E1-8E19-6C53329FE4D7}" type="pres">
      <dgm:prSet presAssocID="{EE1CF107-FDE7-4701-8AEF-968101DCBCF1}" presName="ribbon" presStyleLbl="node1" presStyleIdx="0" presStyleCnt="1" custScaleY="185303" custLinFactNeighborX="18852" custLinFactNeighborY="1218"/>
      <dgm:spPr/>
    </dgm:pt>
    <dgm:pt modelId="{EEA46754-5F8B-4DE4-BE31-D308E8BE77F6}" type="pres">
      <dgm:prSet presAssocID="{EE1CF107-FDE7-4701-8AEF-968101DCBCF1}" presName="leftArrowText" presStyleLbl="node1" presStyleIdx="0" presStyleCnt="1" custScaleX="124468" custLinFactNeighborX="-4259" custLinFactNeighborY="-181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6EB8DD-2BFF-4ABF-A862-32751C3510FC}" type="pres">
      <dgm:prSet presAssocID="{EE1CF107-FDE7-4701-8AEF-968101DCBCF1}" presName="rightArrowText" presStyleLbl="node1" presStyleIdx="0" presStyleCnt="1" custScaleX="100000" custLinFactNeighborX="-6305" custLinFactNeighborY="203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D2839C-90A5-4D5E-B12E-9E9473D39FDF}" srcId="{EE1CF107-FDE7-4701-8AEF-968101DCBCF1}" destId="{8C697CCC-7240-4F45-9732-9F0F7E3E5AFD}" srcOrd="2" destOrd="0" parTransId="{9970EDFE-14BF-44A7-811D-1A0B391E3B8D}" sibTransId="{26F83A62-6CD7-4628-9FD0-10DD5A2FE172}"/>
    <dgm:cxn modelId="{7CEAC806-A07A-4F84-820A-E3012DC149A0}" srcId="{EE1CF107-FDE7-4701-8AEF-968101DCBCF1}" destId="{C5A704C9-5AF0-4A5C-A6AD-211CB3B149E2}" srcOrd="0" destOrd="0" parTransId="{6A212EF4-8E58-4E14-AF9C-C0EAE0FDAEA6}" sibTransId="{809B620F-D0E0-4A46-8A82-C0FF4FCEBA1C}"/>
    <dgm:cxn modelId="{4F91F1F5-5DED-462D-8207-932B5F1A689D}" srcId="{EE1CF107-FDE7-4701-8AEF-968101DCBCF1}" destId="{0DBDFB20-BEF3-4322-800E-4B5CF3F47FB3}" srcOrd="1" destOrd="0" parTransId="{FBC3389B-50D2-476A-B30E-FBDA4956537B}" sibTransId="{EFC47E15-852A-45F0-8960-7FD346257D2A}"/>
    <dgm:cxn modelId="{4D14A0DF-22A1-4749-BF94-C9F4994A5290}" type="presOf" srcId="{EE1CF107-FDE7-4701-8AEF-968101DCBCF1}" destId="{BA09A583-3B16-47AE-BB37-19E6C5DB2D54}" srcOrd="0" destOrd="0" presId="urn:microsoft.com/office/officeart/2005/8/layout/arrow6"/>
    <dgm:cxn modelId="{C4E5CE1D-F104-42A0-83A5-7704741D1B32}" type="presOf" srcId="{C5A704C9-5AF0-4A5C-A6AD-211CB3B149E2}" destId="{EEA46754-5F8B-4DE4-BE31-D308E8BE77F6}" srcOrd="0" destOrd="0" presId="urn:microsoft.com/office/officeart/2005/8/layout/arrow6"/>
    <dgm:cxn modelId="{4B3AAF63-362A-4AE9-A6DA-3DB03FC314BF}" type="presOf" srcId="{0DBDFB20-BEF3-4322-800E-4B5CF3F47FB3}" destId="{106EB8DD-2BFF-4ABF-A862-32751C3510FC}" srcOrd="0" destOrd="0" presId="urn:microsoft.com/office/officeart/2005/8/layout/arrow6"/>
    <dgm:cxn modelId="{4652E92F-BD75-4A84-9836-13524900D8D1}" type="presParOf" srcId="{BA09A583-3B16-47AE-BB37-19E6C5DB2D54}" destId="{7DB4C832-7FE1-47E1-8E19-6C53329FE4D7}" srcOrd="0" destOrd="0" presId="urn:microsoft.com/office/officeart/2005/8/layout/arrow6"/>
    <dgm:cxn modelId="{6F9BEEF4-8BAB-4DE5-B80E-05DC0187F061}" type="presParOf" srcId="{BA09A583-3B16-47AE-BB37-19E6C5DB2D54}" destId="{EEA46754-5F8B-4DE4-BE31-D308E8BE77F6}" srcOrd="1" destOrd="0" presId="urn:microsoft.com/office/officeart/2005/8/layout/arrow6"/>
    <dgm:cxn modelId="{F5FF04A0-6A04-4AB4-B450-BC4E141DC0F9}" type="presParOf" srcId="{BA09A583-3B16-47AE-BB37-19E6C5DB2D54}" destId="{106EB8DD-2BFF-4ABF-A862-32751C3510F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B4C832-7FE1-47E1-8E19-6C53329FE4D7}">
      <dsp:nvSpPr>
        <dsp:cNvPr id="0" name=""/>
        <dsp:cNvSpPr/>
      </dsp:nvSpPr>
      <dsp:spPr>
        <a:xfrm>
          <a:off x="0" y="-657997"/>
          <a:ext cx="8964488" cy="6644586"/>
        </a:xfrm>
        <a:prstGeom prst="leftRightRibb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A46754-5F8B-4DE4-BE31-D308E8BE77F6}">
      <dsp:nvSpPr>
        <dsp:cNvPr id="0" name=""/>
        <dsp:cNvSpPr/>
      </dsp:nvSpPr>
      <dsp:spPr>
        <a:xfrm>
          <a:off x="587829" y="1180730"/>
          <a:ext cx="3682113" cy="175703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rPr>
            <a:t>Выполнение итогового индивидуального проекта  является </a:t>
          </a:r>
          <a:r>
            <a:rPr lang="ru-RU" sz="2400" b="1" kern="1200" dirty="0" smtClean="0">
              <a:solidFill>
                <a:srgbClr val="C00000"/>
              </a:solidFill>
              <a:latin typeface="Monotype Corsiva" pitchFamily="66" charset="0"/>
            </a:rPr>
            <a:t>обязательным </a:t>
          </a:r>
          <a:r>
            <a:rPr lang="ru-RU" sz="2400" b="1" kern="1200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rPr>
            <a:t>для каждого обучающегося, занимающегося по ФГОС</a:t>
          </a:r>
          <a:endParaRPr lang="ru-RU" sz="24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87829" y="1180730"/>
        <a:ext cx="3682113" cy="1757039"/>
      </dsp:txXfrm>
    </dsp:sp>
    <dsp:sp modelId="{106EB8DD-2BFF-4ABF-A862-32751C3510FC}">
      <dsp:nvSpPr>
        <dsp:cNvPr id="0" name=""/>
        <dsp:cNvSpPr/>
      </dsp:nvSpPr>
      <dsp:spPr>
        <a:xfrm>
          <a:off x="4261811" y="2429881"/>
          <a:ext cx="3496150" cy="175703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rPr>
            <a:t>Защита индивидуального итогового проекта является одной из </a:t>
          </a:r>
          <a:r>
            <a:rPr lang="ru-RU" sz="2400" b="1" kern="1200" dirty="0" smtClean="0">
              <a:solidFill>
                <a:srgbClr val="C00000"/>
              </a:solidFill>
              <a:latin typeface="Monotype Corsiva" pitchFamily="66" charset="0"/>
            </a:rPr>
            <a:t>обязательных </a:t>
          </a:r>
          <a:r>
            <a:rPr lang="ru-RU" sz="2400" b="1" kern="1200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rPr>
            <a:t>составляющих материалов системы внутреннего мониторинга образовательных достижений.</a:t>
          </a:r>
          <a:endParaRPr lang="ru-RU" sz="24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261811" y="2429881"/>
        <a:ext cx="3496150" cy="1757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7D193-8AB3-4282-A1EF-B5884CD122F0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96A04-F6A6-49E4-BE45-687AEBFB3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96A04-F6A6-49E4-BE45-687AEBFB30E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l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sci.tspu.ru/images/proek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042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entury Gothic" pitchFamily="34" charset="0"/>
              </a:rPr>
              <a:t>муниципальное бюджетное общеобразовательное учреждение Собинского района </a:t>
            </a:r>
          </a:p>
          <a:p>
            <a:pPr algn="ctr"/>
            <a:r>
              <a:rPr lang="ru-RU" sz="1600" b="1" dirty="0" smtClean="0">
                <a:latin typeface="Century Gothic" pitchFamily="34" charset="0"/>
              </a:rPr>
              <a:t>средняя общеобразовательная школа №4 </a:t>
            </a:r>
            <a:r>
              <a:rPr lang="ru-RU" sz="1600" b="1" dirty="0" err="1" smtClean="0">
                <a:latin typeface="Century Gothic" pitchFamily="34" charset="0"/>
              </a:rPr>
              <a:t>г.Собинки</a:t>
            </a:r>
            <a:endParaRPr lang="ru-RU" sz="1600" b="1" dirty="0">
              <a:latin typeface="Century Gothic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1772816"/>
            <a:ext cx="37523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Индивидуальный 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итоговый </a:t>
            </a:r>
          </a:p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проект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4293096"/>
            <a:ext cx="3168352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Impact" pitchFamily="34" charset="0"/>
              </a:rPr>
              <a:t>к</a:t>
            </a:r>
            <a:r>
              <a:rPr lang="ru-RU" sz="35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Impact" pitchFamily="34" charset="0"/>
              </a:rPr>
              <a:t>ак средство</a:t>
            </a:r>
          </a:p>
          <a:p>
            <a:pPr algn="ctr"/>
            <a:r>
              <a:rPr lang="ru-RU" sz="35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Impact" pitchFamily="34" charset="0"/>
              </a:rPr>
              <a:t> реализации </a:t>
            </a:r>
          </a:p>
          <a:p>
            <a:pPr algn="ctr"/>
            <a:r>
              <a:rPr lang="ru-RU" sz="35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Impact" pitchFamily="34" charset="0"/>
              </a:rPr>
              <a:t>ФГОС ООО</a:t>
            </a:r>
            <a:endParaRPr lang="ru-RU" sz="3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xn--d1abbusdciv.xn--p1ai/wp-content/uploads/2019/05/alsina-kuramshina--1024x827.jp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774636"/>
          </a:xfrm>
          <a:prstGeom prst="rect">
            <a:avLst/>
          </a:prstGeom>
          <a:noFill/>
        </p:spPr>
      </p:pic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211960" y="188641"/>
            <a:ext cx="5400600" cy="6669359"/>
          </a:xfrm>
        </p:spPr>
        <p:txBody>
          <a:bodyPr>
            <a:normAutofit/>
          </a:bodyPr>
          <a:lstStyle/>
          <a:p>
            <a:pPr algn="ctr">
              <a:buFont typeface="Arial" pitchFamily="34" charset="0"/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В  ООП ООО ПРОПИСАНО</a:t>
            </a:r>
            <a:endParaRPr lang="ru-RU" sz="2400" b="1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ru-RU" sz="2600" dirty="0" smtClean="0">
                <a:solidFill>
                  <a:srgbClr val="002060"/>
                </a:solidFill>
                <a:latin typeface="Century Gothic" pitchFamily="34" charset="0"/>
              </a:rPr>
              <a:t>«</a:t>
            </a:r>
            <a:r>
              <a:rPr lang="ru-RU" sz="2600" dirty="0" smtClean="0">
                <a:solidFill>
                  <a:srgbClr val="002060"/>
                </a:solidFill>
                <a:latin typeface="Century Gothic" pitchFamily="34" charset="0"/>
              </a:rPr>
              <a:t>Оценка достижения</a:t>
            </a:r>
          </a:p>
          <a:p>
            <a:pPr algn="ctr">
              <a:buNone/>
            </a:pPr>
            <a:r>
              <a:rPr lang="ru-RU" sz="2600" dirty="0" err="1" smtClean="0">
                <a:solidFill>
                  <a:srgbClr val="002060"/>
                </a:solidFill>
                <a:latin typeface="Century Gothic" pitchFamily="34" charset="0"/>
              </a:rPr>
              <a:t>м</a:t>
            </a:r>
            <a:r>
              <a:rPr lang="ru-RU" sz="2600" dirty="0" err="1" smtClean="0">
                <a:solidFill>
                  <a:srgbClr val="002060"/>
                </a:solidFill>
                <a:latin typeface="Century Gothic" pitchFamily="34" charset="0"/>
              </a:rPr>
              <a:t>етапредметных</a:t>
            </a:r>
            <a:endParaRPr lang="ru-RU" sz="26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buNone/>
            </a:pPr>
            <a:r>
              <a:rPr lang="ru-RU" sz="2600" dirty="0" smtClean="0">
                <a:solidFill>
                  <a:srgbClr val="002060"/>
                </a:solidFill>
                <a:latin typeface="Century Gothic" pitchFamily="34" charset="0"/>
              </a:rPr>
              <a:t>результатов </a:t>
            </a:r>
            <a:r>
              <a:rPr lang="ru-RU" sz="2600" dirty="0" smtClean="0">
                <a:solidFill>
                  <a:srgbClr val="002060"/>
                </a:solidFill>
                <a:latin typeface="Century Gothic" pitchFamily="34" charset="0"/>
              </a:rPr>
              <a:t>может проводиться в ходе различных процедур. </a:t>
            </a:r>
          </a:p>
          <a:p>
            <a:pPr algn="ctr">
              <a:buNone/>
            </a:pPr>
            <a:r>
              <a:rPr lang="ru-RU" sz="2600" u="sng" dirty="0" smtClean="0">
                <a:solidFill>
                  <a:srgbClr val="FF0000"/>
                </a:solidFill>
                <a:latin typeface="Century Gothic" pitchFamily="34" charset="0"/>
              </a:rPr>
              <a:t>Основной </a:t>
            </a:r>
            <a:r>
              <a:rPr lang="ru-RU" sz="2600" u="sng" dirty="0" smtClean="0">
                <a:solidFill>
                  <a:srgbClr val="FF0000"/>
                </a:solidFill>
                <a:latin typeface="Century Gothic" pitchFamily="34" charset="0"/>
              </a:rPr>
              <a:t>процедурой </a:t>
            </a:r>
            <a:r>
              <a:rPr lang="ru-RU" sz="2600" dirty="0" smtClean="0">
                <a:solidFill>
                  <a:srgbClr val="002060"/>
                </a:solidFill>
                <a:latin typeface="Century Gothic" pitchFamily="34" charset="0"/>
              </a:rPr>
              <a:t>итоговой оценки </a:t>
            </a:r>
            <a:endParaRPr lang="ru-RU" sz="26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buNone/>
            </a:pPr>
            <a:r>
              <a:rPr lang="ru-RU" sz="2600" dirty="0" smtClean="0">
                <a:solidFill>
                  <a:srgbClr val="002060"/>
                </a:solidFill>
                <a:latin typeface="Century Gothic" pitchFamily="34" charset="0"/>
              </a:rPr>
              <a:t>достижения </a:t>
            </a:r>
          </a:p>
          <a:p>
            <a:pPr algn="ctr">
              <a:buNone/>
            </a:pPr>
            <a:r>
              <a:rPr lang="ru-RU" sz="2600" dirty="0" err="1" smtClean="0">
                <a:solidFill>
                  <a:srgbClr val="002060"/>
                </a:solidFill>
                <a:latin typeface="Century Gothic" pitchFamily="34" charset="0"/>
              </a:rPr>
              <a:t>Метапредметных</a:t>
            </a:r>
            <a:endParaRPr lang="ru-RU" sz="26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buNone/>
            </a:pPr>
            <a:r>
              <a:rPr lang="ru-RU" sz="2600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2600" dirty="0" smtClean="0">
                <a:solidFill>
                  <a:srgbClr val="002060"/>
                </a:solidFill>
                <a:latin typeface="Century Gothic" pitchFamily="34" charset="0"/>
              </a:rPr>
              <a:t>результатов является </a:t>
            </a:r>
            <a:endParaRPr lang="ru-RU" sz="26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buNone/>
            </a:pPr>
            <a:r>
              <a:rPr lang="ru-RU" sz="2600" dirty="0" smtClean="0">
                <a:solidFill>
                  <a:srgbClr val="002060"/>
                </a:solidFill>
                <a:latin typeface="Century Gothic" pitchFamily="34" charset="0"/>
              </a:rPr>
              <a:t>защита </a:t>
            </a:r>
            <a:r>
              <a:rPr lang="ru-RU" sz="2600" dirty="0" smtClean="0">
                <a:solidFill>
                  <a:srgbClr val="002060"/>
                </a:solidFill>
                <a:latin typeface="Century Gothic" pitchFamily="34" charset="0"/>
              </a:rPr>
              <a:t>итогового индивидуального </a:t>
            </a:r>
            <a:endParaRPr lang="ru-RU" sz="26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buNone/>
            </a:pPr>
            <a:r>
              <a:rPr lang="ru-RU" sz="2600" dirty="0" smtClean="0">
                <a:solidFill>
                  <a:srgbClr val="002060"/>
                </a:solidFill>
                <a:latin typeface="Century Gothic" pitchFamily="34" charset="0"/>
              </a:rPr>
              <a:t>проекта</a:t>
            </a:r>
            <a:r>
              <a:rPr lang="ru-RU" sz="2600" dirty="0" smtClean="0">
                <a:solidFill>
                  <a:srgbClr val="002060"/>
                </a:solidFill>
                <a:latin typeface="Century Gothic" pitchFamily="34" charset="0"/>
              </a:rPr>
              <a:t>.</a:t>
            </a:r>
          </a:p>
          <a:p>
            <a:endParaRPr lang="ru-RU" dirty="0" smtClean="0"/>
          </a:p>
        </p:txBody>
      </p:sp>
      <p:pic>
        <p:nvPicPr>
          <p:cNvPr id="4" name="Picture 2" descr="https://ds04.infourok.ru/uploads/ex/1374/00076673-80085c7e/img3.jpg"/>
          <p:cNvPicPr>
            <a:picLocks noChangeAspect="1" noChangeArrowheads="1"/>
          </p:cNvPicPr>
          <p:nvPr/>
        </p:nvPicPr>
        <p:blipFill>
          <a:blip r:embed="rId3" cstate="print"/>
          <a:srcRect l="66937" t="33600"/>
          <a:stretch>
            <a:fillRect/>
          </a:stretch>
        </p:blipFill>
        <p:spPr bwMode="auto">
          <a:xfrm>
            <a:off x="0" y="0"/>
            <a:ext cx="4644008" cy="688637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31840" y="1"/>
            <a:ext cx="60121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</a:rPr>
              <a:t>Положения: </a:t>
            </a:r>
            <a:endParaRPr lang="ru-RU" sz="2400" b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 «</a:t>
            </a:r>
            <a:r>
              <a:rPr lang="ru-RU" sz="2400" dirty="0" smtClean="0"/>
              <a:t>О проектной и учебно-исследовательской деятельности обучающихся»; </a:t>
            </a:r>
            <a:endParaRPr lang="ru-RU" sz="24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Об </a:t>
            </a:r>
            <a:r>
              <a:rPr lang="ru-RU" sz="2400" dirty="0" smtClean="0"/>
              <a:t>итоговом индивидуальном проекте</a:t>
            </a:r>
            <a:r>
              <a:rPr lang="ru-RU" sz="2400" dirty="0" smtClean="0"/>
              <a:t>».</a:t>
            </a:r>
          </a:p>
          <a:p>
            <a:r>
              <a:rPr lang="ru-RU" sz="2400" dirty="0" smtClean="0"/>
              <a:t> </a:t>
            </a:r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</a:rPr>
              <a:t>Циклограмма </a:t>
            </a:r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</a:rPr>
              <a:t>приказов: </a:t>
            </a:r>
            <a:endParaRPr lang="ru-RU" sz="2400" b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Об </a:t>
            </a:r>
            <a:r>
              <a:rPr lang="ru-RU" sz="2400" dirty="0" smtClean="0"/>
              <a:t>утверждении тем и руководителей итогового индивидуального проекта (до 10 октября). </a:t>
            </a:r>
            <a:endParaRPr lang="ru-RU" sz="24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 smtClean="0"/>
              <a:t>Об утверждении сроков проведения защиты итогового индивидуального проекта (март</a:t>
            </a:r>
            <a:r>
              <a:rPr lang="ru-RU" sz="2400" dirty="0" smtClean="0"/>
              <a:t>).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  </a:t>
            </a:r>
            <a:r>
              <a:rPr lang="ru-RU" sz="2400" dirty="0" smtClean="0"/>
              <a:t>О создании комиссии для проведения защиты итогового индивидуального проекта обучающимися 9-ых классов (март). </a:t>
            </a:r>
            <a:endParaRPr lang="ru-RU" sz="24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 Об итогах проведения </a:t>
            </a:r>
            <a:r>
              <a:rPr lang="ru-RU" sz="2400" dirty="0" smtClean="0"/>
              <a:t>защиты итогового индивидуального проекта обучающимися 9-ых классов (май).</a:t>
            </a:r>
            <a:endParaRPr lang="ru-RU" sz="2400" dirty="0"/>
          </a:p>
        </p:txBody>
      </p:sp>
      <p:pic>
        <p:nvPicPr>
          <p:cNvPr id="1028" name="Picture 4" descr="https://moodle.spbgasu.ru/pluginfile.php/212023/course/overviewfiles/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4036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476673"/>
            <a:ext cx="457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</a:rPr>
              <a:t>Определены</a:t>
            </a:r>
            <a:r>
              <a:rPr lang="ru-RU" sz="2400" b="1" u="sng" dirty="0" smtClean="0">
                <a:solidFill>
                  <a:srgbClr val="C00000"/>
                </a:solidFill>
              </a:rPr>
              <a:t>:</a:t>
            </a:r>
          </a:p>
          <a:p>
            <a:pPr algn="ctr"/>
            <a:r>
              <a:rPr lang="ru-RU" sz="2400" b="1" u="sng" dirty="0" smtClean="0">
                <a:solidFill>
                  <a:srgbClr val="C00000"/>
                </a:solidFill>
              </a:rPr>
              <a:t> </a:t>
            </a:r>
          </a:p>
          <a:p>
            <a:pPr algn="just">
              <a:buBlip>
                <a:blip r:embed="rId2"/>
              </a:buBlip>
            </a:pPr>
            <a:r>
              <a:rPr lang="ru-RU" sz="2400" dirty="0" smtClean="0"/>
              <a:t>цели </a:t>
            </a:r>
            <a:r>
              <a:rPr lang="ru-RU" sz="2400" dirty="0" smtClean="0"/>
              <a:t>и задачи ИИП; </a:t>
            </a:r>
            <a:endParaRPr lang="ru-RU" sz="2400" dirty="0" smtClean="0"/>
          </a:p>
          <a:p>
            <a:pPr algn="just">
              <a:buBlip>
                <a:blip r:embed="rId2"/>
              </a:buBlip>
            </a:pPr>
            <a:r>
              <a:rPr lang="ru-RU" sz="2400" dirty="0" smtClean="0"/>
              <a:t> </a:t>
            </a:r>
            <a:r>
              <a:rPr lang="ru-RU" sz="2400" dirty="0" smtClean="0"/>
              <a:t>место ИИП в ООП ООО</a:t>
            </a:r>
            <a:r>
              <a:rPr lang="ru-RU" sz="2400" dirty="0" smtClean="0"/>
              <a:t>;</a:t>
            </a:r>
          </a:p>
          <a:p>
            <a:pPr algn="just">
              <a:buBlip>
                <a:blip r:embed="rId2"/>
              </a:buBlip>
            </a:pPr>
            <a:r>
              <a:rPr lang="ru-RU" sz="2400" dirty="0" smtClean="0"/>
              <a:t> </a:t>
            </a:r>
            <a:r>
              <a:rPr lang="ru-RU" sz="2400" dirty="0" smtClean="0"/>
              <a:t>требования к подготовке ИИП</a:t>
            </a:r>
            <a:r>
              <a:rPr lang="ru-RU" sz="2400" dirty="0" smtClean="0"/>
              <a:t>;</a:t>
            </a:r>
          </a:p>
          <a:p>
            <a:pPr algn="just">
              <a:buBlip>
                <a:blip r:embed="rId2"/>
              </a:buBlip>
            </a:pPr>
            <a:r>
              <a:rPr lang="ru-RU" sz="2400" dirty="0" smtClean="0"/>
              <a:t> </a:t>
            </a:r>
            <a:r>
              <a:rPr lang="ru-RU" sz="2400" dirty="0" smtClean="0"/>
              <a:t>требования к содержанию и направленности ИИП</a:t>
            </a:r>
            <a:r>
              <a:rPr lang="ru-RU" sz="2400" dirty="0" smtClean="0"/>
              <a:t>;</a:t>
            </a:r>
          </a:p>
          <a:p>
            <a:pPr algn="just">
              <a:buBlip>
                <a:blip r:embed="rId2"/>
              </a:buBlip>
            </a:pPr>
            <a:r>
              <a:rPr lang="ru-RU" sz="2400" dirty="0" smtClean="0"/>
              <a:t> </a:t>
            </a:r>
            <a:r>
              <a:rPr lang="ru-RU" sz="2400" dirty="0" smtClean="0"/>
              <a:t>требования к оформлению ИИП; </a:t>
            </a:r>
            <a:endParaRPr lang="ru-RU" sz="2400" dirty="0" smtClean="0"/>
          </a:p>
          <a:p>
            <a:pPr algn="just">
              <a:buBlip>
                <a:blip r:embed="rId2"/>
              </a:buBlip>
            </a:pPr>
            <a:r>
              <a:rPr lang="ru-RU" sz="2400" dirty="0" smtClean="0"/>
              <a:t>требования к защите ИИП; </a:t>
            </a:r>
          </a:p>
          <a:p>
            <a:pPr algn="just">
              <a:buBlip>
                <a:blip r:embed="rId2"/>
              </a:buBlip>
            </a:pPr>
            <a:r>
              <a:rPr lang="ru-RU" sz="2400" dirty="0" smtClean="0"/>
              <a:t>критерии оценки ИИП; </a:t>
            </a:r>
            <a:endParaRPr lang="ru-RU" sz="2400" dirty="0" smtClean="0"/>
          </a:p>
          <a:p>
            <a:pPr algn="just">
              <a:buBlip>
                <a:blip r:embed="rId2"/>
              </a:buBlip>
            </a:pPr>
            <a:r>
              <a:rPr lang="ru-RU" sz="2400" dirty="0" smtClean="0"/>
              <a:t>шкала перевода бальной оценки в цифровую отметку; </a:t>
            </a:r>
            <a:endParaRPr lang="ru-RU" sz="2400" dirty="0" smtClean="0"/>
          </a:p>
          <a:p>
            <a:pPr algn="just">
              <a:buBlip>
                <a:blip r:embed="rId2"/>
              </a:buBlip>
            </a:pPr>
            <a:r>
              <a:rPr lang="ru-RU" sz="2400" dirty="0" smtClean="0"/>
              <a:t>требования к руководителю проекта; </a:t>
            </a:r>
            <a:endParaRPr lang="ru-RU" sz="2400" dirty="0" smtClean="0"/>
          </a:p>
          <a:p>
            <a:pPr algn="just">
              <a:buBlip>
                <a:blip r:embed="rId2"/>
              </a:buBlip>
            </a:pPr>
            <a:r>
              <a:rPr lang="ru-RU" sz="2400" dirty="0" smtClean="0"/>
              <a:t>перечень документов.</a:t>
            </a:r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 l="36246" t="16360" r="34422" b="9813"/>
          <a:stretch>
            <a:fillRect/>
          </a:stretch>
        </p:blipFill>
        <p:spPr bwMode="auto">
          <a:xfrm>
            <a:off x="0" y="0"/>
            <a:ext cx="4572000" cy="6669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xn--d1abbusdciv.xn--p1ai/wp-content/uploads/2019/05/alsina-kuramshina--1024x827.jp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774636"/>
          </a:xfrm>
          <a:prstGeom prst="rect">
            <a:avLst/>
          </a:prstGeom>
          <a:noFill/>
        </p:spPr>
      </p:pic>
      <p:graphicFrame>
        <p:nvGraphicFramePr>
          <p:cNvPr id="3" name="Схема 2"/>
          <p:cNvGraphicFramePr/>
          <p:nvPr/>
        </p:nvGraphicFramePr>
        <p:xfrm>
          <a:off x="179512" y="0"/>
          <a:ext cx="89644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5301208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Невыполнение выпускником индивидуального итогового проекта равноценно получению неудовлетворительной отметки по любому учебному </a:t>
            </a: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предмету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7171" name="Picture 3" descr="C:\Users\Евроеть\Desktop\Безымянный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262723" y="4407880"/>
            <a:ext cx="1881277" cy="245012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 l="46761" t="20297" r="27228" b="13751"/>
          <a:stretch>
            <a:fillRect/>
          </a:stretch>
        </p:blipFill>
        <p:spPr bwMode="auto">
          <a:xfrm>
            <a:off x="0" y="0"/>
            <a:ext cx="42839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427984" y="332656"/>
            <a:ext cx="4652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ИНФОРМАЦИОННАЯ КОМПАНИЯ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1777" y="908720"/>
            <a:ext cx="4842223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800" dirty="0" smtClean="0"/>
              <a:t>общешкольное родительское</a:t>
            </a:r>
          </a:p>
          <a:p>
            <a:pPr algn="just"/>
            <a:r>
              <a:rPr lang="ru-RU" sz="2800" dirty="0" smtClean="0"/>
              <a:t> собрания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dirty="0" smtClean="0"/>
              <a:t>классные родительские</a:t>
            </a:r>
          </a:p>
          <a:p>
            <a:pPr algn="just"/>
            <a:r>
              <a:rPr lang="ru-RU" sz="2800" dirty="0" smtClean="0"/>
              <a:t> собрания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/>
              <a:t>классные часы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/>
              <a:t>в</a:t>
            </a:r>
            <a:r>
              <a:rPr lang="ru-RU" sz="2800" dirty="0" smtClean="0"/>
              <a:t>ыпуск информационного</a:t>
            </a:r>
          </a:p>
          <a:p>
            <a:pPr algn="just"/>
            <a:r>
              <a:rPr lang="ru-RU" sz="2800" dirty="0" smtClean="0"/>
              <a:t> бюллетеня </a:t>
            </a:r>
          </a:p>
          <a:p>
            <a:pPr algn="just"/>
            <a:r>
              <a:rPr lang="ru-RU" sz="2800" dirty="0" smtClean="0"/>
              <a:t>«</a:t>
            </a:r>
            <a:r>
              <a:rPr lang="ru-RU" sz="2800" dirty="0" smtClean="0"/>
              <a:t>И</a:t>
            </a:r>
            <a:r>
              <a:rPr lang="ru-RU" sz="2800" dirty="0" smtClean="0"/>
              <a:t>ндивидуальный итоговый</a:t>
            </a:r>
          </a:p>
          <a:p>
            <a:pPr algn="just"/>
            <a:r>
              <a:rPr lang="ru-RU" sz="2800" dirty="0" smtClean="0"/>
              <a:t> проект. </a:t>
            </a:r>
            <a:r>
              <a:rPr lang="ru-RU" sz="2800" dirty="0" smtClean="0"/>
              <a:t>Основные </a:t>
            </a:r>
            <a:r>
              <a:rPr lang="ru-RU" sz="2800" dirty="0" smtClean="0"/>
              <a:t>этапы</a:t>
            </a:r>
          </a:p>
          <a:p>
            <a:pPr algn="just"/>
            <a:r>
              <a:rPr lang="ru-RU" sz="2800" dirty="0" smtClean="0"/>
              <a:t> </a:t>
            </a:r>
            <a:r>
              <a:rPr lang="ru-RU" sz="2800" dirty="0" smtClean="0"/>
              <a:t>работы»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/>
              <a:t>р</a:t>
            </a:r>
            <a:r>
              <a:rPr lang="ru-RU" sz="2800" dirty="0" smtClean="0"/>
              <a:t>азмещение информации </a:t>
            </a:r>
          </a:p>
          <a:p>
            <a:pPr algn="just"/>
            <a:r>
              <a:rPr lang="ru-RU" sz="2800" dirty="0" smtClean="0"/>
              <a:t>на школьном сайте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8021" t="3563" r="8411" b="6250"/>
          <a:stretch>
            <a:fillRect/>
          </a:stretch>
        </p:blipFill>
        <p:spPr bwMode="auto">
          <a:xfrm>
            <a:off x="-252536" y="0"/>
            <a:ext cx="97565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C:\Users\Евроеть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0"/>
            <a:ext cx="1944216" cy="1204765"/>
          </a:xfrm>
          <a:prstGeom prst="rect">
            <a:avLst/>
          </a:prstGeom>
          <a:noFill/>
        </p:spPr>
      </p:pic>
      <p:pic>
        <p:nvPicPr>
          <p:cNvPr id="26630" name="Picture 6" descr="C:\Users\Евроеть\Desktop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924944"/>
            <a:ext cx="1868238" cy="1510580"/>
          </a:xfrm>
          <a:prstGeom prst="rect">
            <a:avLst/>
          </a:prstGeom>
          <a:noFill/>
        </p:spPr>
      </p:pic>
      <p:pic>
        <p:nvPicPr>
          <p:cNvPr id="26631" name="Picture 7" descr="C:\Users\Евроеть\Desktop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196752"/>
            <a:ext cx="1883370" cy="1242055"/>
          </a:xfrm>
          <a:prstGeom prst="rect">
            <a:avLst/>
          </a:prstGeom>
          <a:noFill/>
        </p:spPr>
      </p:pic>
      <p:pic>
        <p:nvPicPr>
          <p:cNvPr id="26632" name="Picture 8" descr="C:\Users\Евроеть\Desktop\Безымянны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81128"/>
            <a:ext cx="1580743" cy="1992263"/>
          </a:xfrm>
          <a:prstGeom prst="rect">
            <a:avLst/>
          </a:prstGeom>
          <a:noFill/>
        </p:spPr>
      </p:pic>
      <p:pic>
        <p:nvPicPr>
          <p:cNvPr id="26633" name="Picture 9" descr="C:\Users\Евроеть\Desktop\Безымянный.png"/>
          <p:cNvPicPr>
            <a:picLocks noChangeAspect="1" noChangeArrowheads="1"/>
          </p:cNvPicPr>
          <p:nvPr/>
        </p:nvPicPr>
        <p:blipFill>
          <a:blip r:embed="rId6" cstate="print"/>
          <a:srcRect l="7143" t="11434" r="10714" b="13102"/>
          <a:stretch>
            <a:fillRect/>
          </a:stretch>
        </p:blipFill>
        <p:spPr bwMode="auto">
          <a:xfrm>
            <a:off x="1619672" y="4149080"/>
            <a:ext cx="1728192" cy="1239790"/>
          </a:xfrm>
          <a:prstGeom prst="rect">
            <a:avLst/>
          </a:prstGeom>
          <a:noFill/>
        </p:spPr>
      </p:pic>
      <p:pic>
        <p:nvPicPr>
          <p:cNvPr id="26634" name="Picture 10" descr="C:\Users\Евроеть\Desktop\Безымянный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2204864"/>
            <a:ext cx="1080120" cy="135015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403648" y="6021288"/>
            <a:ext cx="2674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Формирование перечня </a:t>
            </a:r>
          </a:p>
          <a:p>
            <a:pPr algn="ctr"/>
            <a:r>
              <a:rPr lang="ru-RU" b="1" dirty="0" smtClean="0"/>
              <a:t>т</a:t>
            </a:r>
            <a:r>
              <a:rPr lang="ru-RU" b="1" dirty="0" smtClean="0"/>
              <a:t>ем ИИП педагогами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004048" y="3717032"/>
            <a:ext cx="2053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Выбор учащимися</a:t>
            </a:r>
          </a:p>
          <a:p>
            <a:pPr algn="ctr"/>
            <a:r>
              <a:rPr lang="ru-RU" b="1" dirty="0" smtClean="0"/>
              <a:t>темы ИИП 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347864" y="5013176"/>
            <a:ext cx="2422458" cy="752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b="1" dirty="0" smtClean="0"/>
              <a:t>Знакомство учащихся </a:t>
            </a:r>
          </a:p>
          <a:p>
            <a:pPr algn="ctr">
              <a:lnSpc>
                <a:spcPts val="1700"/>
              </a:lnSpc>
            </a:pPr>
            <a:r>
              <a:rPr lang="ru-RU" b="1" dirty="0" smtClean="0"/>
              <a:t>с перечнем </a:t>
            </a:r>
          </a:p>
          <a:p>
            <a:pPr algn="ctr">
              <a:lnSpc>
                <a:spcPts val="1700"/>
              </a:lnSpc>
            </a:pPr>
            <a:r>
              <a:rPr lang="ru-RU" b="1" dirty="0" smtClean="0"/>
              <a:t>т</a:t>
            </a:r>
            <a:r>
              <a:rPr lang="ru-RU" b="1" dirty="0" smtClean="0"/>
              <a:t>ем ИИП 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724128" y="2780928"/>
            <a:ext cx="2392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собеседование </a:t>
            </a:r>
          </a:p>
          <a:p>
            <a:pPr algn="ctr"/>
            <a:r>
              <a:rPr lang="ru-RU" b="1" dirty="0" smtClean="0"/>
              <a:t>с руководителем ИИП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660232" y="1916832"/>
            <a:ext cx="1936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Работа учащихся </a:t>
            </a:r>
          </a:p>
          <a:p>
            <a:pPr algn="ctr"/>
            <a:r>
              <a:rPr lang="ru-RU" b="1" dirty="0" smtClean="0"/>
              <a:t>над ИИП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768158" y="1124744"/>
            <a:ext cx="2375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Сопровождение ИИП </a:t>
            </a:r>
          </a:p>
          <a:p>
            <a:pPr algn="ctr"/>
            <a:r>
              <a:rPr lang="ru-RU" b="1" dirty="0" smtClean="0"/>
              <a:t>руководителем</a:t>
            </a:r>
            <a:endParaRPr lang="ru-RU" b="1" dirty="0"/>
          </a:p>
        </p:txBody>
      </p:sp>
      <p:pic>
        <p:nvPicPr>
          <p:cNvPr id="26636" name="Picture 12" descr="https://avatars.mds.yandex.net/get-pdb/245485/4e3fc224-ee49-4bf5-ae58-f999d4c72392/orig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4762500" cy="35814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1403648" y="476672"/>
            <a:ext cx="32403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Защита </a:t>
            </a:r>
          </a:p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ИИП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6638" name="Picture 14" descr="https://web-studio.today/wp-content/uploads/2018/09/error-9-web-studio.today_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4343088"/>
            <a:ext cx="2794347" cy="251491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556792"/>
            <a:ext cx="7776864" cy="30777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Спасибо за внимание!</a:t>
            </a:r>
          </a:p>
          <a:p>
            <a:pPr algn="ctr">
              <a:defRPr/>
            </a:pP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9939" name="Picture 8" descr="http://nachalo4ka.ru/wp-content/uploads/2014/08/shkolnyiy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257425"/>
            <a:ext cx="63373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305</Words>
  <Application>Microsoft Office PowerPoint</Application>
  <PresentationFormat>Экран (4:3)</PresentationFormat>
  <Paragraphs>74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Саблина</dc:creator>
  <cp:lastModifiedBy>Евроеть</cp:lastModifiedBy>
  <cp:revision>36</cp:revision>
  <dcterms:created xsi:type="dcterms:W3CDTF">2020-02-01T12:08:44Z</dcterms:created>
  <dcterms:modified xsi:type="dcterms:W3CDTF">2020-02-02T13:35:55Z</dcterms:modified>
</cp:coreProperties>
</file>